
<file path=[Content_Types].xml><?xml version="1.0" encoding="utf-8"?>
<Types xmlns="http://schemas.openxmlformats.org/package/2006/content-types">
  <Default Extension="emf" ContentType="image/x-emf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3" r:id="rId4"/>
    <p:sldMasterId id="2147483656" r:id="rId5"/>
  </p:sldMasterIdLst>
  <p:notesMasterIdLst>
    <p:notesMasterId r:id="rId156"/>
  </p:notesMasterIdLst>
  <p:handoutMasterIdLst>
    <p:handoutMasterId r:id="rId157"/>
  </p:handoutMasterIdLst>
  <p:sldIdLst>
    <p:sldId id="599" r:id="rId6"/>
    <p:sldId id="712" r:id="rId7"/>
    <p:sldId id="536" r:id="rId8"/>
    <p:sldId id="902" r:id="rId9"/>
    <p:sldId id="907" r:id="rId10"/>
    <p:sldId id="601" r:id="rId11"/>
    <p:sldId id="1226" r:id="rId12"/>
    <p:sldId id="714" r:id="rId13"/>
    <p:sldId id="1227" r:id="rId14"/>
    <p:sldId id="1228" r:id="rId15"/>
    <p:sldId id="1229" r:id="rId16"/>
    <p:sldId id="713" r:id="rId17"/>
    <p:sldId id="715" r:id="rId18"/>
    <p:sldId id="717" r:id="rId19"/>
    <p:sldId id="1230" r:id="rId20"/>
    <p:sldId id="1231" r:id="rId21"/>
    <p:sldId id="1232" r:id="rId22"/>
    <p:sldId id="1233" r:id="rId23"/>
    <p:sldId id="716" r:id="rId24"/>
    <p:sldId id="1234" r:id="rId25"/>
    <p:sldId id="1235" r:id="rId26"/>
    <p:sldId id="1236" r:id="rId27"/>
    <p:sldId id="1440" r:id="rId28"/>
    <p:sldId id="908" r:id="rId29"/>
    <p:sldId id="909" r:id="rId30"/>
    <p:sldId id="1441" r:id="rId31"/>
    <p:sldId id="718" r:id="rId32"/>
    <p:sldId id="720" r:id="rId33"/>
    <p:sldId id="719" r:id="rId34"/>
    <p:sldId id="722" r:id="rId35"/>
    <p:sldId id="723" r:id="rId36"/>
    <p:sldId id="1442" r:id="rId37"/>
    <p:sldId id="1443" r:id="rId38"/>
    <p:sldId id="999" r:id="rId39"/>
    <p:sldId id="1000" r:id="rId40"/>
    <p:sldId id="724" r:id="rId41"/>
    <p:sldId id="725" r:id="rId42"/>
    <p:sldId id="1444" r:id="rId43"/>
    <p:sldId id="1446" r:id="rId44"/>
    <p:sldId id="1447" r:id="rId45"/>
    <p:sldId id="1449" r:id="rId46"/>
    <p:sldId id="1452" r:id="rId47"/>
    <p:sldId id="1453" r:id="rId48"/>
    <p:sldId id="1450" r:id="rId49"/>
    <p:sldId id="1451" r:id="rId50"/>
    <p:sldId id="1454" r:id="rId51"/>
    <p:sldId id="1455" r:id="rId52"/>
    <p:sldId id="1456" r:id="rId53"/>
    <p:sldId id="1457" r:id="rId54"/>
    <p:sldId id="905" r:id="rId55"/>
    <p:sldId id="1097" r:id="rId56"/>
    <p:sldId id="1458" r:id="rId57"/>
    <p:sldId id="754" r:id="rId58"/>
    <p:sldId id="798" r:id="rId59"/>
    <p:sldId id="736" r:id="rId60"/>
    <p:sldId id="797" r:id="rId61"/>
    <p:sldId id="1114" r:id="rId62"/>
    <p:sldId id="1098" r:id="rId63"/>
    <p:sldId id="755" r:id="rId64"/>
    <p:sldId id="737" r:id="rId65"/>
    <p:sldId id="1459" r:id="rId66"/>
    <p:sldId id="1460" r:id="rId67"/>
    <p:sldId id="1461" r:id="rId68"/>
    <p:sldId id="1462" r:id="rId69"/>
    <p:sldId id="1463" r:id="rId70"/>
    <p:sldId id="1113" r:id="rId71"/>
    <p:sldId id="1100" r:id="rId72"/>
    <p:sldId id="756" r:id="rId73"/>
    <p:sldId id="738" r:id="rId74"/>
    <p:sldId id="800" r:id="rId75"/>
    <p:sldId id="811" r:id="rId76"/>
    <p:sldId id="812" r:id="rId77"/>
    <p:sldId id="799" r:id="rId78"/>
    <p:sldId id="1112" r:id="rId79"/>
    <p:sldId id="1102" r:id="rId80"/>
    <p:sldId id="757" r:id="rId81"/>
    <p:sldId id="804" r:id="rId82"/>
    <p:sldId id="739" r:id="rId83"/>
    <p:sldId id="801" r:id="rId84"/>
    <p:sldId id="1464" r:id="rId85"/>
    <p:sldId id="1111" r:id="rId86"/>
    <p:sldId id="1104" r:id="rId87"/>
    <p:sldId id="758" r:id="rId88"/>
    <p:sldId id="740" r:id="rId89"/>
    <p:sldId id="805" r:id="rId90"/>
    <p:sldId id="1105" r:id="rId91"/>
    <p:sldId id="1106" r:id="rId92"/>
    <p:sldId id="759" r:id="rId93"/>
    <p:sldId id="741" r:id="rId94"/>
    <p:sldId id="806" r:id="rId95"/>
    <p:sldId id="809" r:id="rId96"/>
    <p:sldId id="810" r:id="rId97"/>
    <p:sldId id="1465" r:id="rId98"/>
    <p:sldId id="1107" r:id="rId99"/>
    <p:sldId id="1108" r:id="rId100"/>
    <p:sldId id="760" r:id="rId101"/>
    <p:sldId id="1467" r:id="rId102"/>
    <p:sldId id="1468" r:id="rId103"/>
    <p:sldId id="742" r:id="rId104"/>
    <p:sldId id="901" r:id="rId105"/>
    <p:sldId id="900" r:id="rId106"/>
    <p:sldId id="1466" r:id="rId107"/>
    <p:sldId id="813" r:id="rId108"/>
    <p:sldId id="1109" r:id="rId109"/>
    <p:sldId id="1110" r:id="rId110"/>
    <p:sldId id="743" r:id="rId111"/>
    <p:sldId id="807" r:id="rId112"/>
    <p:sldId id="808" r:id="rId113"/>
    <p:sldId id="1160" r:id="rId114"/>
    <p:sldId id="1161" r:id="rId115"/>
    <p:sldId id="1162" r:id="rId116"/>
    <p:sldId id="1163" r:id="rId117"/>
    <p:sldId id="1164" r:id="rId118"/>
    <p:sldId id="1165" r:id="rId119"/>
    <p:sldId id="1166" r:id="rId120"/>
    <p:sldId id="1167" r:id="rId121"/>
    <p:sldId id="1168" r:id="rId122"/>
    <p:sldId id="1169" r:id="rId123"/>
    <p:sldId id="1170" r:id="rId124"/>
    <p:sldId id="1171" r:id="rId125"/>
    <p:sldId id="1172" r:id="rId126"/>
    <p:sldId id="1173" r:id="rId127"/>
    <p:sldId id="1174" r:id="rId128"/>
    <p:sldId id="1175" r:id="rId129"/>
    <p:sldId id="1176" r:id="rId130"/>
    <p:sldId id="1177" r:id="rId131"/>
    <p:sldId id="1202" r:id="rId132"/>
    <p:sldId id="1203" r:id="rId133"/>
    <p:sldId id="1178" r:id="rId134"/>
    <p:sldId id="1179" r:id="rId135"/>
    <p:sldId id="1180" r:id="rId136"/>
    <p:sldId id="1181" r:id="rId137"/>
    <p:sldId id="1182" r:id="rId138"/>
    <p:sldId id="1183" r:id="rId139"/>
    <p:sldId id="1184" r:id="rId140"/>
    <p:sldId id="1185" r:id="rId141"/>
    <p:sldId id="1186" r:id="rId142"/>
    <p:sldId id="1187" r:id="rId143"/>
    <p:sldId id="1188" r:id="rId144"/>
    <p:sldId id="1189" r:id="rId145"/>
    <p:sldId id="1190" r:id="rId146"/>
    <p:sldId id="1191" r:id="rId147"/>
    <p:sldId id="1192" r:id="rId148"/>
    <p:sldId id="1193" r:id="rId149"/>
    <p:sldId id="1194" r:id="rId150"/>
    <p:sldId id="1195" r:id="rId151"/>
    <p:sldId id="1196" r:id="rId152"/>
    <p:sldId id="1197" r:id="rId153"/>
    <p:sldId id="1199" r:id="rId154"/>
    <p:sldId id="624" r:id="rId155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rl@itcast.cn" initials="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8585"/>
    <a:srgbClr val="595959"/>
    <a:srgbClr val="B3B3B3"/>
    <a:srgbClr val="FF5F49"/>
    <a:srgbClr val="B3D9FF"/>
    <a:srgbClr val="79AFFF"/>
    <a:srgbClr val="EBF5FF"/>
    <a:srgbClr val="EBD9FF"/>
    <a:srgbClr val="FBD5D5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11"/>
    <p:restoredTop sz="94368"/>
  </p:normalViewPr>
  <p:slideViewPr>
    <p:cSldViewPr>
      <p:cViewPr varScale="1">
        <p:scale>
          <a:sx n="141" d="100"/>
          <a:sy n="141" d="100"/>
        </p:scale>
        <p:origin x="208" y="4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" Type="http://schemas.openxmlformats.org/officeDocument/2006/relationships/slide" Target="slides/slide4.xml"/><Relationship Id="rId89" Type="http://schemas.openxmlformats.org/officeDocument/2006/relationships/slide" Target="slides/slide84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80" Type="http://schemas.openxmlformats.org/officeDocument/2006/relationships/slide" Target="slides/slide75.xml"/><Relationship Id="rId8" Type="http://schemas.openxmlformats.org/officeDocument/2006/relationships/slide" Target="slides/slide3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2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1" Type="http://schemas.openxmlformats.org/officeDocument/2006/relationships/commentAuthors" Target="commentAuthors.xml"/><Relationship Id="rId160" Type="http://schemas.openxmlformats.org/officeDocument/2006/relationships/tableStyles" Target="tableStyles.xml"/><Relationship Id="rId16" Type="http://schemas.openxmlformats.org/officeDocument/2006/relationships/slide" Target="slides/slide11.xml"/><Relationship Id="rId159" Type="http://schemas.openxmlformats.org/officeDocument/2006/relationships/viewProps" Target="viewProps.xml"/><Relationship Id="rId158" Type="http://schemas.openxmlformats.org/officeDocument/2006/relationships/presProps" Target="presProps.xml"/><Relationship Id="rId157" Type="http://schemas.openxmlformats.org/officeDocument/2006/relationships/handoutMaster" Target="handoutMasters/handoutMaster1.xml"/><Relationship Id="rId156" Type="http://schemas.openxmlformats.org/officeDocument/2006/relationships/notesMaster" Target="notesMasters/notesMaster1.xml"/><Relationship Id="rId155" Type="http://schemas.openxmlformats.org/officeDocument/2006/relationships/slide" Target="slides/slide150.xml"/><Relationship Id="rId154" Type="http://schemas.openxmlformats.org/officeDocument/2006/relationships/slide" Target="slides/slide149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0" Type="http://schemas.openxmlformats.org/officeDocument/2006/relationships/slide" Target="slides/slide145.xml"/><Relationship Id="rId15" Type="http://schemas.openxmlformats.org/officeDocument/2006/relationships/slide" Target="slides/slide10.xml"/><Relationship Id="rId149" Type="http://schemas.openxmlformats.org/officeDocument/2006/relationships/slide" Target="slides/slide144.xml"/><Relationship Id="rId148" Type="http://schemas.openxmlformats.org/officeDocument/2006/relationships/slide" Target="slides/slide143.xml"/><Relationship Id="rId147" Type="http://schemas.openxmlformats.org/officeDocument/2006/relationships/slide" Target="slides/slide142.xml"/><Relationship Id="rId146" Type="http://schemas.openxmlformats.org/officeDocument/2006/relationships/slide" Target="slides/slide141.xml"/><Relationship Id="rId145" Type="http://schemas.openxmlformats.org/officeDocument/2006/relationships/slide" Target="slides/slide140.xml"/><Relationship Id="rId144" Type="http://schemas.openxmlformats.org/officeDocument/2006/relationships/slide" Target="slides/slide139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14" Type="http://schemas.openxmlformats.org/officeDocument/2006/relationships/slide" Target="slides/slide9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" Type="http://schemas.openxmlformats.org/officeDocument/2006/relationships/slide" Target="slides/slide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" Type="http://schemas.openxmlformats.org/officeDocument/2006/relationships/slide" Target="slides/slide7.xml"/><Relationship Id="rId119" Type="http://schemas.openxmlformats.org/officeDocument/2006/relationships/slide" Target="slides/slide114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110" Type="http://schemas.openxmlformats.org/officeDocument/2006/relationships/slide" Target="slides/slide105.xml"/><Relationship Id="rId11" Type="http://schemas.openxmlformats.org/officeDocument/2006/relationships/slide" Target="slides/slide6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B71F79F-4065-CD4F-B030-8AC9BC5EDD8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3D60977-06C0-474F-AF9C-D6EAEC0E5E4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/>
            </a:lvl1pPr>
          </a:lstStyle>
          <a:p>
            <a:pPr>
              <a:defRPr/>
            </a:pPr>
            <a:fld id="{C49E8CC4-97BD-D24C-B341-9DDAC8C5942D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/>
            </a:lvl1pPr>
          </a:lstStyle>
          <a:p>
            <a:pPr>
              <a:defRPr/>
            </a:pPr>
            <a:fld id="{A14D5F60-C347-6D40-8E94-8EE9446EB09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emf"/><Relationship Id="rId8" Type="http://schemas.openxmlformats.org/officeDocument/2006/relationships/image" Target="../media/image7.emf"/><Relationship Id="rId7" Type="http://schemas.openxmlformats.org/officeDocument/2006/relationships/image" Target="../media/image6.emf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Relationship Id="rId3" Type="http://schemas.openxmlformats.org/officeDocument/2006/relationships/image" Target="../media/image2.emf"/><Relationship Id="rId20" Type="http://schemas.openxmlformats.org/officeDocument/2006/relationships/theme" Target="../theme/theme1.xml"/><Relationship Id="rId2" Type="http://schemas.openxmlformats.org/officeDocument/2006/relationships/image" Target="../media/image1.emf"/><Relationship Id="rId19" Type="http://schemas.openxmlformats.org/officeDocument/2006/relationships/image" Target="../media/image18.emf"/><Relationship Id="rId18" Type="http://schemas.openxmlformats.org/officeDocument/2006/relationships/image" Target="../media/image17.emf"/><Relationship Id="rId17" Type="http://schemas.openxmlformats.org/officeDocument/2006/relationships/image" Target="../media/image16.emf"/><Relationship Id="rId16" Type="http://schemas.openxmlformats.org/officeDocument/2006/relationships/image" Target="../media/image15.emf"/><Relationship Id="rId15" Type="http://schemas.openxmlformats.org/officeDocument/2006/relationships/image" Target="../media/image14.emf"/><Relationship Id="rId14" Type="http://schemas.openxmlformats.org/officeDocument/2006/relationships/image" Target="../media/image13.emf"/><Relationship Id="rId13" Type="http://schemas.openxmlformats.org/officeDocument/2006/relationships/image" Target="../media/image12.emf"/><Relationship Id="rId12" Type="http://schemas.openxmlformats.org/officeDocument/2006/relationships/image" Target="../media/image11.emf"/><Relationship Id="rId11" Type="http://schemas.openxmlformats.org/officeDocument/2006/relationships/image" Target="../media/image10.emf"/><Relationship Id="rId10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4" Type="http://schemas.openxmlformats.org/officeDocument/2006/relationships/theme" Target="../theme/theme4.xml"/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641350"/>
            <a:ext cx="3127375" cy="344011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7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38" y="1065213"/>
            <a:ext cx="2200275" cy="24542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椭圆 3"/>
          <p:cNvSpPr/>
          <p:nvPr userDrawn="1"/>
        </p:nvSpPr>
        <p:spPr bwMode="auto">
          <a:xfrm>
            <a:off x="6381750" y="1384300"/>
            <a:ext cx="463550" cy="4635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5" name="椭圆 4"/>
          <p:cNvSpPr/>
          <p:nvPr userDrawn="1"/>
        </p:nvSpPr>
        <p:spPr bwMode="auto">
          <a:xfrm>
            <a:off x="2451100" y="1749425"/>
            <a:ext cx="184150" cy="184150"/>
          </a:xfrm>
          <a:prstGeom prst="ellipse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6" name="椭圆 10"/>
          <p:cNvSpPr>
            <a:spLocks noChangeArrowheads="1"/>
          </p:cNvSpPr>
          <p:nvPr userDrawn="1"/>
        </p:nvSpPr>
        <p:spPr bwMode="auto">
          <a:xfrm>
            <a:off x="5240338" y="3937000"/>
            <a:ext cx="219075" cy="2190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3265488" y="1939925"/>
            <a:ext cx="128587" cy="13017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pic>
        <p:nvPicPr>
          <p:cNvPr id="1032" name="图片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1581150"/>
            <a:ext cx="2174875" cy="59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Picture 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1460500"/>
            <a:ext cx="212725" cy="290513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34" name="组合 43"/>
          <p:cNvGrpSpPr/>
          <p:nvPr userDrawn="1"/>
        </p:nvGrpSpPr>
        <p:grpSpPr bwMode="auto">
          <a:xfrm>
            <a:off x="6100763" y="1751013"/>
            <a:ext cx="130175" cy="128587"/>
            <a:chOff x="6101548" y="1750326"/>
            <a:chExt cx="129654" cy="129654"/>
          </a:xfrm>
        </p:grpSpPr>
        <p:sp>
          <p:nvSpPr>
            <p:cNvPr id="13" name="椭圆 12"/>
            <p:cNvSpPr/>
            <p:nvPr/>
          </p:nvSpPr>
          <p:spPr bwMode="auto">
            <a:xfrm>
              <a:off x="6101548" y="1750326"/>
              <a:ext cx="129654" cy="12965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6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265" y="1772735"/>
              <a:ext cx="83801" cy="848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1035" name="Picture 7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994150"/>
            <a:ext cx="117475" cy="136525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36" name="组合 41"/>
          <p:cNvGrpSpPr/>
          <p:nvPr userDrawn="1"/>
        </p:nvGrpSpPr>
        <p:grpSpPr bwMode="auto">
          <a:xfrm>
            <a:off x="3040063" y="546100"/>
            <a:ext cx="225425" cy="225425"/>
            <a:chOff x="3039900" y="545911"/>
            <a:chExt cx="225188" cy="225188"/>
          </a:xfrm>
        </p:grpSpPr>
        <p:sp>
          <p:nvSpPr>
            <p:cNvPr id="17" name="椭圆 16"/>
            <p:cNvSpPr/>
            <p:nvPr/>
          </p:nvSpPr>
          <p:spPr bwMode="auto">
            <a:xfrm>
              <a:off x="3039900" y="545911"/>
              <a:ext cx="225188" cy="22518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2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1132" y="599829"/>
              <a:ext cx="142725" cy="111008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37" name="组合 37"/>
          <p:cNvGrpSpPr/>
          <p:nvPr userDrawn="1"/>
        </p:nvGrpSpPr>
        <p:grpSpPr bwMode="auto">
          <a:xfrm>
            <a:off x="2586038" y="3022600"/>
            <a:ext cx="185737" cy="185738"/>
            <a:chOff x="2586251" y="3022980"/>
            <a:chExt cx="88710" cy="88710"/>
          </a:xfrm>
          <a:solidFill>
            <a:srgbClr val="C00000"/>
          </a:solidFill>
        </p:grpSpPr>
        <p:sp>
          <p:nvSpPr>
            <p:cNvPr id="20" name="椭圆 9"/>
            <p:cNvSpPr>
              <a:spLocks noChangeArrowheads="1"/>
            </p:cNvSpPr>
            <p:nvPr/>
          </p:nvSpPr>
          <p:spPr bwMode="auto">
            <a:xfrm>
              <a:off x="2586251" y="3022980"/>
              <a:ext cx="88710" cy="88710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4" name="Picture 10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596" y="3041493"/>
              <a:ext cx="45720" cy="51684"/>
            </a:xfrm>
            <a:prstGeom prst="rect">
              <a:avLst/>
            </a:prstGeom>
            <a:grpFill/>
            <a:ln>
              <a:noFill/>
            </a:ln>
            <a:effectLst/>
          </p:spPr>
        </p:pic>
      </p:grpSp>
      <p:pic>
        <p:nvPicPr>
          <p:cNvPr id="1038" name="Picture 11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63" y="1974850"/>
            <a:ext cx="71437" cy="777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3" name="椭圆 22"/>
          <p:cNvSpPr/>
          <p:nvPr userDrawn="1"/>
        </p:nvSpPr>
        <p:spPr bwMode="auto">
          <a:xfrm>
            <a:off x="7113588" y="2630488"/>
            <a:ext cx="250825" cy="249237"/>
          </a:xfrm>
          <a:prstGeom prst="ellipse">
            <a:avLst/>
          </a:prstGeom>
          <a:solidFill>
            <a:schemeClr val="tx1">
              <a:lumMod val="75000"/>
              <a:lumOff val="25000"/>
              <a:alpha val="8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pic>
        <p:nvPicPr>
          <p:cNvPr id="1040" name="Picture 15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2690813"/>
            <a:ext cx="133350" cy="128587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41" name="组合 46"/>
          <p:cNvGrpSpPr/>
          <p:nvPr userDrawn="1"/>
        </p:nvGrpSpPr>
        <p:grpSpPr bwMode="auto">
          <a:xfrm>
            <a:off x="2327275" y="3386138"/>
            <a:ext cx="258763" cy="258762"/>
            <a:chOff x="1798978" y="3519004"/>
            <a:chExt cx="259307" cy="259307"/>
          </a:xfrm>
        </p:grpSpPr>
        <p:sp>
          <p:nvSpPr>
            <p:cNvPr id="26" name="椭圆 25"/>
            <p:cNvSpPr/>
            <p:nvPr/>
          </p:nvSpPr>
          <p:spPr bwMode="auto">
            <a:xfrm>
              <a:off x="1798978" y="3519004"/>
              <a:ext cx="259307" cy="2593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2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1931" y="3616045"/>
              <a:ext cx="173401" cy="85906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2" name="组合 38"/>
          <p:cNvGrpSpPr/>
          <p:nvPr userDrawn="1"/>
        </p:nvGrpSpPr>
        <p:grpSpPr bwMode="auto">
          <a:xfrm>
            <a:off x="976313" y="1046163"/>
            <a:ext cx="300037" cy="300037"/>
            <a:chOff x="748396" y="764271"/>
            <a:chExt cx="300782" cy="300782"/>
          </a:xfrm>
        </p:grpSpPr>
        <p:sp>
          <p:nvSpPr>
            <p:cNvPr id="29" name="椭圆 28"/>
            <p:cNvSpPr/>
            <p:nvPr/>
          </p:nvSpPr>
          <p:spPr bwMode="auto">
            <a:xfrm>
              <a:off x="748396" y="764271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0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730" y="856575"/>
              <a:ext cx="202114" cy="11617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3" name="组合 42"/>
          <p:cNvGrpSpPr/>
          <p:nvPr userDrawn="1"/>
        </p:nvGrpSpPr>
        <p:grpSpPr bwMode="auto">
          <a:xfrm>
            <a:off x="1763713" y="4391025"/>
            <a:ext cx="300037" cy="300038"/>
            <a:chOff x="1365228" y="4292790"/>
            <a:chExt cx="300782" cy="300782"/>
          </a:xfrm>
        </p:grpSpPr>
        <p:sp>
          <p:nvSpPr>
            <p:cNvPr id="32" name="椭圆 31"/>
            <p:cNvSpPr/>
            <p:nvPr/>
          </p:nvSpPr>
          <p:spPr bwMode="auto">
            <a:xfrm>
              <a:off x="1365228" y="4292790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8" name="Picture 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745" y="4364405"/>
              <a:ext cx="195748" cy="15755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4" name="组合 1"/>
          <p:cNvGrpSpPr/>
          <p:nvPr userDrawn="1"/>
        </p:nvGrpSpPr>
        <p:grpSpPr bwMode="auto">
          <a:xfrm>
            <a:off x="1169988" y="2619375"/>
            <a:ext cx="300037" cy="300038"/>
            <a:chOff x="1169908" y="2618983"/>
            <a:chExt cx="300782" cy="300782"/>
          </a:xfrm>
        </p:grpSpPr>
        <p:sp>
          <p:nvSpPr>
            <p:cNvPr id="35" name="椭圆 34"/>
            <p:cNvSpPr/>
            <p:nvPr/>
          </p:nvSpPr>
          <p:spPr bwMode="auto">
            <a:xfrm>
              <a:off x="1169908" y="2618983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6" name="Picture 6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468" y="2690598"/>
              <a:ext cx="211661" cy="18142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5" name="组合 49"/>
          <p:cNvGrpSpPr/>
          <p:nvPr userDrawn="1"/>
        </p:nvGrpSpPr>
        <p:grpSpPr bwMode="auto">
          <a:xfrm>
            <a:off x="7781925" y="4046538"/>
            <a:ext cx="320675" cy="320675"/>
            <a:chOff x="7874758" y="4418464"/>
            <a:chExt cx="320722" cy="320722"/>
          </a:xfrm>
        </p:grpSpPr>
        <p:sp>
          <p:nvSpPr>
            <p:cNvPr id="38" name="椭圆 37"/>
            <p:cNvSpPr/>
            <p:nvPr/>
          </p:nvSpPr>
          <p:spPr bwMode="auto">
            <a:xfrm>
              <a:off x="7874758" y="4418464"/>
              <a:ext cx="320722" cy="32072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4" name="Picture 7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039" y="4486736"/>
              <a:ext cx="238160" cy="18417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1046" name="Picture 9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1773238"/>
            <a:ext cx="127000" cy="136525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47" name="组合 45"/>
          <p:cNvGrpSpPr/>
          <p:nvPr userDrawn="1"/>
        </p:nvGrpSpPr>
        <p:grpSpPr bwMode="auto">
          <a:xfrm>
            <a:off x="6613525" y="3433763"/>
            <a:ext cx="258763" cy="258762"/>
            <a:chOff x="8470946" y="4206098"/>
            <a:chExt cx="259071" cy="259071"/>
          </a:xfrm>
        </p:grpSpPr>
        <p:sp>
          <p:nvSpPr>
            <p:cNvPr id="42" name="椭圆 41"/>
            <p:cNvSpPr/>
            <p:nvPr/>
          </p:nvSpPr>
          <p:spPr bwMode="auto">
            <a:xfrm>
              <a:off x="8470946" y="4206098"/>
              <a:ext cx="259071" cy="259071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2" name="Picture 10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1343" y="4263316"/>
              <a:ext cx="144635" cy="1446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8" name="组合 44"/>
          <p:cNvGrpSpPr/>
          <p:nvPr userDrawn="1"/>
        </p:nvGrpSpPr>
        <p:grpSpPr bwMode="auto">
          <a:xfrm>
            <a:off x="7308850" y="912813"/>
            <a:ext cx="322263" cy="322262"/>
            <a:chOff x="7308304" y="912172"/>
            <a:chExt cx="323068" cy="323068"/>
          </a:xfrm>
        </p:grpSpPr>
        <p:sp>
          <p:nvSpPr>
            <p:cNvPr id="45" name="椭圆 44"/>
            <p:cNvSpPr/>
            <p:nvPr/>
          </p:nvSpPr>
          <p:spPr bwMode="auto">
            <a:xfrm>
              <a:off x="7308304" y="912172"/>
              <a:ext cx="323068" cy="3230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3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0" name="Picture 11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780" y="990154"/>
              <a:ext cx="202117" cy="16710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黑体" panose="02010609060101010101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8"/>
          <p:cNvGrpSpPr/>
          <p:nvPr userDrawn="1"/>
        </p:nvGrpSpPr>
        <p:grpSpPr bwMode="auto">
          <a:xfrm>
            <a:off x="493713" y="219075"/>
            <a:ext cx="92075" cy="314325"/>
            <a:chOff x="457200" y="427038"/>
            <a:chExt cx="127000" cy="431800"/>
          </a:xfrm>
        </p:grpSpPr>
        <p:sp>
          <p:nvSpPr>
            <p:cNvPr id="8" name="圆角矩形 1"/>
            <p:cNvSpPr>
              <a:spLocks noChangeArrowheads="1"/>
            </p:cNvSpPr>
            <p:nvPr/>
          </p:nvSpPr>
          <p:spPr bwMode="auto">
            <a:xfrm>
              <a:off x="457200" y="427038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cs"/>
              </a:endParaRPr>
            </a:p>
          </p:txBody>
        </p:sp>
        <p:sp>
          <p:nvSpPr>
            <p:cNvPr id="9" name="圆角矩形 23"/>
            <p:cNvSpPr>
              <a:spLocks noChangeArrowheads="1"/>
            </p:cNvSpPr>
            <p:nvPr/>
          </p:nvSpPr>
          <p:spPr bwMode="auto">
            <a:xfrm>
              <a:off x="457200" y="579695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latin typeface="Segoe UI" panose="020B0502040204020203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圆角矩形 24"/>
            <p:cNvSpPr>
              <a:spLocks noChangeArrowheads="1"/>
            </p:cNvSpPr>
            <p:nvPr/>
          </p:nvSpPr>
          <p:spPr bwMode="auto">
            <a:xfrm>
              <a:off x="457200" y="732351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cs"/>
              </a:endParaRPr>
            </a:p>
          </p:txBody>
        </p:sp>
      </p:grpSp>
      <p:sp>
        <p:nvSpPr>
          <p:cNvPr id="11" name="矩形 10"/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52" name="圆角矩形 3"/>
          <p:cNvSpPr/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89880426 w 1180531"/>
              <a:gd name="T1" fmla="*/ 0 h 577560"/>
              <a:gd name="T2" fmla="*/ 89880426 w 1180531"/>
              <a:gd name="T3" fmla="*/ 36089051 h 577560"/>
              <a:gd name="T4" fmla="*/ 81085461 w 1180531"/>
              <a:gd name="T5" fmla="*/ 45111777 h 577560"/>
              <a:gd name="T6" fmla="*/ 8794875 w 1180531"/>
              <a:gd name="T7" fmla="*/ 45111777 h 577560"/>
              <a:gd name="T8" fmla="*/ 0 w 1180531"/>
              <a:gd name="T9" fmla="*/ 36089051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053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75" name="圆角矩形 3"/>
          <p:cNvSpPr/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89880426 w 1180531"/>
              <a:gd name="T1" fmla="*/ 0 h 577560"/>
              <a:gd name="T2" fmla="*/ 89880426 w 1180531"/>
              <a:gd name="T3" fmla="*/ 36089051 h 577560"/>
              <a:gd name="T4" fmla="*/ 81085461 w 1180531"/>
              <a:gd name="T5" fmla="*/ 45111777 h 577560"/>
              <a:gd name="T6" fmla="*/ 8794875 w 1180531"/>
              <a:gd name="T7" fmla="*/ 45111777 h 577560"/>
              <a:gd name="T8" fmla="*/ 0 w 1180531"/>
              <a:gd name="T9" fmla="*/ 36089051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076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9"/>
          <p:cNvGrpSpPr/>
          <p:nvPr userDrawn="1"/>
        </p:nvGrpSpPr>
        <p:grpSpPr bwMode="auto">
          <a:xfrm>
            <a:off x="1944688" y="1817688"/>
            <a:ext cx="5148262" cy="787400"/>
            <a:chOff x="1944836" y="1767215"/>
            <a:chExt cx="5147444" cy="787423"/>
          </a:xfrm>
        </p:grpSpPr>
        <p:pic>
          <p:nvPicPr>
            <p:cNvPr id="4099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020" y="1767215"/>
              <a:ext cx="1907084" cy="78742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" name="直接连接符 8"/>
            <p:cNvCxnSpPr/>
            <p:nvPr/>
          </p:nvCxnSpPr>
          <p:spPr>
            <a:xfrm>
              <a:off x="1944836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436781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黑体" panose="02010609060101010101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11-&#36755;&#20986;_&#35748;&#35782;&#26684;&#24335;&#21270;&#31526;&#21495;.mp4" TargetMode="Externa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12-&#36755;&#20986;_&#26684;&#24335;&#21270;&#31526;&#21495;&#22522;&#30784;&#20351;&#29992;&#26041;&#27861;.mp4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13-&#36755;&#20986;_&#26684;&#24335;&#21270;&#31526;&#21495;&#39640;&#32423;&#20351;&#29992;&#26041;&#27861;.mp4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14-&#36755;&#20986;_&#25299;&#23637;&#26684;&#24335;&#21270;&#23383;&#31526;&#20018;.mp4" TargetMode="Externa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15-&#36755;&#20986;_f-&#26684;&#24335;&#21270;&#23383;&#31526;&#20018;.mp4" TargetMode="Externa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16-&#36755;&#20986;_&#36716;&#20041;&#23383;&#31526;.mp4" TargetMode="Externa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17-&#36755;&#20986;_print&#32467;&#26463;&#31526;.mp4" TargetMode="Externa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tags" Target="../tags/tag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02-Python&#31616;&#20171;.mp4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03-&#35838;&#31243;&#20171;&#32461;.mp4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04-&#27880;&#37322;.mp4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05-&#21464;&#37327;&#30340;&#20316;&#29992;.mp4" TargetMode="Externa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06-&#23450;&#20041;&#21464;&#37327;.mp4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07-&#20351;&#29992;&#21464;&#37327;.mp4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01-&#35745;&#31639;&#26426;&#32452;&#25104;.mp4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08-&#35748;&#35782;bug.mp4" TargetMode="Externa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09-Debug&#24037;&#20855;.mp4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10-&#35748;&#35782;&#25968;&#25454;&#31867;&#22411;.mp4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Box 3"/>
          <p:cNvSpPr txBox="1">
            <a:spLocks noChangeArrowheads="1"/>
          </p:cNvSpPr>
          <p:nvPr/>
        </p:nvSpPr>
        <p:spPr bwMode="auto">
          <a:xfrm>
            <a:off x="2104392" y="2211865"/>
            <a:ext cx="489077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GB" sz="3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基础课程</a:t>
            </a:r>
            <a:r>
              <a:rPr lang="en-US" altLang="zh-CN" sz="3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day01</a:t>
            </a:r>
            <a:endParaRPr lang="en-US" altLang="zh-CN" sz="3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计算机硬件组成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>
            <a:normAutofit fontScale="50000"/>
          </a:bodyPr>
          <a:p>
            <a:r>
              <a:rPr lang="zh-CN" altLang="en-US"/>
              <a:t>运算器:负责数据运算,即数据的加工处理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控制器:整个计算机的中枢神经,控制程序的执行顺序,协调计算机各部分组件工作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运算器和控制器统称为中央处理器(CPU)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存储器:存储程序、数据和各种信号、命令等信息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输入设备:将信息输入到计算机中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输出设备:将计算机处理的结果输出出来</a:t>
            </a:r>
            <a:endParaRPr lang="zh-CN" alt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20.2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答案解析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9280"/>
            <a:ext cx="58642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以下数据中哪些是布尔类型数据？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120" y="2523490"/>
            <a:ext cx="6921500" cy="1691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  <a:cs typeface="Lato" panose="020F0502020204030203" pitchFamily="34" charset="0"/>
                <a:sym typeface="+mn-ea"/>
              </a:rPr>
              <a:t>False</a:t>
            </a:r>
            <a:r>
              <a:rPr lang="en-US" altLang="zh-CN" sz="2000" b="1" dirty="0">
                <a:solidFill>
                  <a:srgbClr val="858585"/>
                </a:solidFill>
                <a:latin typeface="+mj-ea"/>
                <a:ea typeface="+mj-ea"/>
                <a:cs typeface="Lato" panose="020F0502020204030203" pitchFamily="34" charset="0"/>
                <a:sym typeface="+mn-ea"/>
              </a:rPr>
              <a:t>    		</a:t>
            </a:r>
            <a:r>
              <a:rPr lang="en-US" altLang="zh-CN" sz="20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  <a:sym typeface="+mn-ea"/>
              </a:rPr>
              <a:t>True1</a:t>
            </a:r>
            <a:endParaRPr lang="en-US" altLang="zh-CN" sz="2000" b="1" dirty="0">
              <a:solidFill>
                <a:schemeClr val="tx1"/>
              </a:solidFill>
              <a:latin typeface="+mj-ea"/>
              <a:ea typeface="+mj-ea"/>
              <a:cs typeface="Lato" panose="020F0502020204030203" pitchFamily="34" charset="0"/>
              <a:sym typeface="+mn-ea"/>
            </a:endParaRPr>
          </a:p>
          <a:p>
            <a:pPr marL="0"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  <a:sym typeface="+mn-ea"/>
              </a:rPr>
              <a:t>“Flase”  </a:t>
            </a:r>
            <a:r>
              <a:rPr lang="en-US" altLang="zh-CN" sz="2000" b="1" dirty="0">
                <a:solidFill>
                  <a:srgbClr val="858585"/>
                </a:solidFill>
                <a:latin typeface="+mj-ea"/>
                <a:ea typeface="+mj-ea"/>
                <a:cs typeface="Lato" panose="020F0502020204030203" pitchFamily="34" charset="0"/>
                <a:sym typeface="+mn-ea"/>
              </a:rPr>
              <a:t>  		</a:t>
            </a:r>
            <a:r>
              <a:rPr lang="en-US" altLang="zh-CN" sz="20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  <a:sym typeface="+mn-ea"/>
              </a:rPr>
              <a:t>“True”</a:t>
            </a:r>
            <a:endParaRPr lang="en-US" altLang="zh-CN" sz="2000" b="1" dirty="0">
              <a:solidFill>
                <a:schemeClr val="tx1"/>
              </a:solidFill>
              <a:latin typeface="+mj-ea"/>
              <a:ea typeface="+mj-ea"/>
              <a:cs typeface="Lato" panose="020F0502020204030203" pitchFamily="34" charset="0"/>
              <a:sym typeface="+mn-ea"/>
            </a:endParaRPr>
          </a:p>
          <a:p>
            <a:pPr marL="0"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  <a:sym typeface="+mn-ea"/>
              </a:rPr>
              <a:t>true   </a:t>
            </a:r>
            <a:r>
              <a:rPr lang="en-US" altLang="zh-CN" sz="2000" b="1" dirty="0">
                <a:solidFill>
                  <a:srgbClr val="858585"/>
                </a:solidFill>
                <a:latin typeface="+mj-ea"/>
                <a:ea typeface="+mj-ea"/>
                <a:cs typeface="Lato" panose="020F0502020204030203" pitchFamily="34" charset="0"/>
                <a:sym typeface="+mn-ea"/>
              </a:rPr>
              <a:t>		 	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  <a:cs typeface="Lato" panose="020F0502020204030203" pitchFamily="34" charset="0"/>
                <a:sym typeface="+mn-ea"/>
              </a:rPr>
              <a:t>True</a:t>
            </a:r>
            <a:endParaRPr lang="en-US" altLang="zh-CN" sz="2000" b="1" dirty="0">
              <a:solidFill>
                <a:srgbClr val="858585"/>
              </a:solidFill>
              <a:latin typeface="+mj-ea"/>
              <a:ea typeface="+mj-ea"/>
              <a:cs typeface="Lato" panose="020F0502020204030203" pitchFamily="34" charset="0"/>
              <a:sym typeface="+mn-ea"/>
            </a:endParaRPr>
          </a:p>
          <a:p>
            <a:pPr marL="0"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  <a:sym typeface="+mn-ea"/>
              </a:rPr>
              <a:t>false    </a:t>
            </a:r>
            <a:r>
              <a:rPr lang="en-US" altLang="zh-CN" sz="2000" b="1" dirty="0">
                <a:solidFill>
                  <a:srgbClr val="858585"/>
                </a:solidFill>
                <a:latin typeface="+mj-ea"/>
                <a:ea typeface="+mj-ea"/>
                <a:cs typeface="Lato" panose="020F0502020204030203" pitchFamily="34" charset="0"/>
                <a:sym typeface="+mn-ea"/>
              </a:rPr>
              <a:t>		</a:t>
            </a:r>
            <a:r>
              <a:rPr lang="en-US" altLang="zh-CN" sz="20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  <a:sym typeface="+mn-ea"/>
              </a:rPr>
              <a:t>False1 </a:t>
            </a:r>
            <a:endParaRPr lang="en-US" altLang="zh-CN" sz="2000" b="1" dirty="0">
              <a:solidFill>
                <a:schemeClr val="tx1"/>
              </a:solidFill>
              <a:latin typeface="+mj-ea"/>
              <a:ea typeface="+mj-ea"/>
              <a:cs typeface="Lato" panose="020F0502020204030203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20.3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8010"/>
            <a:ext cx="58642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数据类型：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使用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type(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数据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)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即可获取数据对应的类型</a:t>
            </a:r>
            <a:endParaRPr kumimoji="1"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5845" y="2299335"/>
            <a:ext cx="4512067" cy="252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1375" y="2353945"/>
            <a:ext cx="5224145" cy="275590"/>
          </a:xfrm>
          <a:prstGeom prst="rect">
            <a:avLst/>
          </a:prstGeom>
          <a:noFill/>
        </p:spPr>
        <p:txBody>
          <a:bodyPr>
            <a:spAutoFit/>
          </a:bodyPr>
          <a:p>
            <a:pPr marL="0" indent="0"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目前阶段需要掌握的数据类型：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补充</a:t>
            </a:r>
            <a:r>
              <a:rPr lang="en-US" altLang="zh-CN">
                <a:solidFill>
                  <a:schemeClr val="accent1"/>
                </a:solidFill>
              </a:rPr>
              <a:t>:</a:t>
            </a:r>
            <a:r>
              <a:rPr lang="zh-CN" altLang="en-US">
                <a:solidFill>
                  <a:schemeClr val="accent1"/>
                </a:solidFill>
              </a:rPr>
              <a:t>变量类型的特征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p>
            <a:r>
              <a:rPr lang="zh-CN" altLang="en-US" sz="1800"/>
              <a:t>在 Python 中定义变量是 不需要指定类型（在其他很多高级语言中都需要）</a:t>
            </a:r>
            <a:endParaRPr lang="zh-CN" altLang="en-US" sz="1800"/>
          </a:p>
          <a:p>
            <a:r>
              <a:rPr lang="zh-CN" altLang="en-US" sz="1800"/>
              <a:t>类型在使用过程中随时变化,以最后一次=操作的结果为准</a:t>
            </a:r>
            <a:endParaRPr lang="zh-CN" altLang="en-US" sz="18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20.4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633855"/>
            <a:ext cx="58642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2180" y="2072005"/>
            <a:ext cx="5224145" cy="8299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将自己的姓名，性别，年龄，手机号等个人信息使用变量的形式在程序中保存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"/>
            </a:pP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将定义的个人信息打印显示出来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32180" y="3669030"/>
            <a:ext cx="5224145" cy="10147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姓名、性别使用“字符串”的形式描述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年龄使用数字的形式描述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手机号可以使用数字也可以使用“字符串”形式描述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2180" y="3194050"/>
            <a:ext cx="58642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提示：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93135" y="1610995"/>
            <a:ext cx="2614930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变量的作用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定义变量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使用变量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5638165" y="1610995"/>
            <a:ext cx="2614930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262626"/>
              </a:buClr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Debug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认识数据类型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变量章节总结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142494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变量章节小结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21.2 </a:t>
            </a:r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定义变量的语法</a:t>
            </a:r>
            <a:endParaRPr lang="en-US" altLang="zh-CN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1315" y="1824925"/>
            <a:ext cx="6728356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变量名 = 值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21.3 </a:t>
            </a:r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标识符命名规则</a:t>
            </a:r>
            <a:endParaRPr lang="en-US" altLang="zh-CN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1315" y="1753170"/>
            <a:ext cx="6728356" cy="105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由数字、字母、下划线组成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不能数字开头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不能使用内置关键字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严格区分大小写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21.4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1315" y="1681415"/>
            <a:ext cx="6728356" cy="1769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整型：int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浮点型：float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布尔型：bool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字符串：str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元组：tuple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集合：set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字典：dict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965203" y="1538446"/>
            <a:ext cx="4319588" cy="224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输入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类型转换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运算符（重点）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条件判断（重点）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计算机硬件组成</a:t>
            </a:r>
            <a:endParaRPr lang="zh-CN" altLang="en-US">
              <a:solidFill>
                <a:schemeClr val="accent1"/>
              </a:solidFill>
            </a:endParaRPr>
          </a:p>
        </p:txBody>
      </p:sp>
      <p:pic>
        <p:nvPicPr>
          <p:cNvPr id="5" name="图片 4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1075373"/>
            <a:ext cx="6732270" cy="3749993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32239" y="1517386"/>
            <a:ext cx="3840480" cy="2245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能够将数据进行格式化输出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能够向程序中输入数据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能够说出运算符的类别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能够说出并且正确使用常用运算符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能够理解条件判断语句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24694" y="1199614"/>
            <a:ext cx="4319588" cy="292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认识格式化符号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格式化符号基础使用方法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格式化符号高级使用方法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拓展格式化字符串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6101080" y="1057275"/>
            <a:ext cx="398589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_f-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格式化字符串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转义字符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_print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结束符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输出总结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54444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能够说出常用的格式化符号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2205"/>
            <a:ext cx="38455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输出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认识格式化符号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656" y="1995686"/>
            <a:ext cx="6468194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格式化输出符号有哪些？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知识检测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8096" y="2355726"/>
            <a:ext cx="6728356" cy="1290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常见的三种格式化符号有：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________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________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_________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请按照你填写是顺序来说明每个符号对应的数据类型：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________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________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_________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rgbClr val="8585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7918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格式化符号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答案解析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7918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格式化符号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28096" y="2355726"/>
            <a:ext cx="6728356" cy="12903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常见的三种格式化符号有：  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%s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%d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%f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请按照你填写是顺序来说明每个符号对应的数据类型：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字符串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有符号的十进制整数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浮点数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rgbClr val="8585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24694" y="1199614"/>
            <a:ext cx="4319588" cy="292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认识格式化符号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格式化符号基础使用方法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输出_格式化符号高级使用方法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拓展格式化字符串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6101080" y="1057275"/>
            <a:ext cx="398589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_f-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格式化字符串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转义字符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_print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结束符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输出总结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72224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如何使用格式化符号输出数据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61695" y="1132205"/>
            <a:ext cx="474599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输出_格式化符号基础使用方法-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视频讲解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7898" y="2218060"/>
            <a:ext cx="6768752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如何格式化输出数据？</a:t>
            </a:r>
            <a:endParaRPr lang="zh-CN" altLang="en-US" sz="4000" b="1" cap="none" spc="0" dirty="0"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  <p:sp>
        <p:nvSpPr>
          <p:cNvPr id="3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2205"/>
            <a:ext cx="3927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格式化符号基础使用方法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12511" y="2320608"/>
            <a:ext cx="6728356" cy="81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准备数据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格式化符号输出数据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2390" y="1728153"/>
            <a:ext cx="1249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格式化步骤：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知识检测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8096" y="2355726"/>
            <a:ext cx="6728356" cy="105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计算机硬件系统由五部分组成，分别是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计算机软件按照功能分为两大类，分别是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rgbClr val="8585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791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硬件系统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  <a:endParaRPr kumimoji="1"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2283718"/>
            <a:ext cx="6728356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编程实现：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定义一个变量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length=175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，格式化输出打印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小明的身高为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175cm”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24694" y="1199614"/>
            <a:ext cx="4319588" cy="292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认识格式化符号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格式化符号基础使用方法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输出_格式化符号高级使用方法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拓展格式化字符串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6101080" y="1057275"/>
            <a:ext cx="398589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_f-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格式化字符串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转义字符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_print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结束符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输出总结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54444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知道格式化符号的高级用法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2205"/>
            <a:ext cx="527621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输出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输出格式化符号高级使用方法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656" y="1995686"/>
            <a:ext cx="6468194" cy="1322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格式化符号有哪些高级使用方法？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2205"/>
            <a:ext cx="41992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3.2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按规定显示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85285" y="1827153"/>
            <a:ext cx="6728356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%0nd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，表示输出的整数显示位数，不足时以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补全，超出当前位数则原样输出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32275" y="2203708"/>
            <a:ext cx="6728356" cy="33083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%.nf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，表示小数点后面显示的小数位数为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9265" y="2916555"/>
            <a:ext cx="1927860" cy="13563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390" y="2886075"/>
            <a:ext cx="1943100" cy="14173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2205"/>
            <a:ext cx="41992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3.3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在一次输出中格式化多个变量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77665" y="1779528"/>
            <a:ext cx="6728356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中用输出符号占位，在百分号后面用小括号把对应的变量给括起来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3275" y="2397125"/>
            <a:ext cx="4686300" cy="1935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  <a:endParaRPr kumimoji="1"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2283718"/>
            <a:ext cx="6728356" cy="81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编程实现：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定义以下几个变量：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name=”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 length=178   id=1   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格式化输出：我的名字是小明，身高是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178.00cm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，学号是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001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  <a:endParaRPr kumimoji="1"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2283718"/>
            <a:ext cx="6728356" cy="81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编程实现：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定义小数 price、weight、money，输出 苹果单价 9.00 元／斤，购买了 5.00 斤，需要支付 45.00 元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  <a:endParaRPr kumimoji="1"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2283718"/>
            <a:ext cx="6728356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编程实现：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定义一个小数 scale，输出 数据比例是 10.00%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24694" y="1199614"/>
            <a:ext cx="4319588" cy="292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认识格式化符号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格式化符号基础使用方法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输出_格式化符号高级使用方法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拓展格式化字符串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6084570" y="1059815"/>
            <a:ext cx="398589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_f-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格式化字符串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转义字符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_print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结束符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输出总结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答案解析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87624" y="2355726"/>
            <a:ext cx="6728356" cy="1290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计算机硬件系统由五部分组成，分别是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运算器、控制器、存储器、输入设备、输出设备。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计算机软件按照功能分为两大类，分别是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系统软件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应用软件。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791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硬件系统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385191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学会使用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来格式化非字符串变量进行输出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2205"/>
            <a:ext cx="41992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输出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扩展格式化字符串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656" y="1995686"/>
            <a:ext cx="6468194" cy="1322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能否使用</a:t>
            </a:r>
            <a:r>
              <a:rPr lang="en-US" altLang="zh-CN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%s</a:t>
            </a:r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格式化其他类型数据？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2205"/>
            <a:ext cx="41992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4.2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%s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格式化其他类型变量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57980" y="1643638"/>
            <a:ext cx="6728356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最后以字符串显示的时候，可以在格式化的时候，将原本对应类型的格式化符号换成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1800" y="2058035"/>
            <a:ext cx="3040380" cy="273558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24694" y="1199614"/>
            <a:ext cx="4319588" cy="292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认识格式化符号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格式化符号基础使用方法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输出_格式化符号高级使用方法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拓展格式化字符串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6101080" y="1057275"/>
            <a:ext cx="398589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_f-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格式化字符串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转义字符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_print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结束符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输出总结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60604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学会使用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来格式化非字符串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2205"/>
            <a:ext cx="41992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输出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_f-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格式化字符串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656" y="1995686"/>
            <a:ext cx="6468194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如何使用</a:t>
            </a:r>
            <a:r>
              <a:rPr lang="en-US" altLang="zh-CN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进行格式化？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2205"/>
            <a:ext cx="41992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5.2 f-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格式化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76985" y="2166620"/>
            <a:ext cx="7087235" cy="81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语法格式：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f“{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}”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格式化字符串是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python3.6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中新增的方法，支持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以及以上的版本，效率比传统的格式化方式高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  <a:endParaRPr kumimoji="1"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87825" y="2087503"/>
            <a:ext cx="6728356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编程实现：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定义以下几个变量：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name=”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length=178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id=1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格式化进行输出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24694" y="1199614"/>
            <a:ext cx="4319588" cy="292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认识格式化符号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格式化符号基础使用方法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输出_格式化符号高级使用方法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拓展格式化字符串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6101080" y="1057275"/>
            <a:ext cx="398589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_f-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格式化字符串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转义字符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_print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结束符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输出总结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18884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学会正确使用转义字符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知识拓展</a:t>
            </a:r>
            <a:endParaRPr kumimoji="1"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45733" y="1842533"/>
            <a:ext cx="77630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如何查阅个人电脑的硬件信息（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、内存）？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2205"/>
            <a:ext cx="41992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输出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转义字符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656" y="1995686"/>
            <a:ext cx="6468194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如何使用转义字符？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2205"/>
            <a:ext cx="41992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6.2 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输出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转义字符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76985" y="2166620"/>
            <a:ext cx="7087235" cy="1290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转义字符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\n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：是换行符，跟回车键功能一样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\t  :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是制表符，代表四个英文字符大小的位置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2095" y="1924050"/>
            <a:ext cx="2423160" cy="17754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24694" y="1199614"/>
            <a:ext cx="4319588" cy="292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认识格式化符号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格式化符号基础使用方法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输出_格式化符号高级使用方法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拓展格式化字符串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6101080" y="1057275"/>
            <a:ext cx="398589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_f-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格式化字符串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转义字符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_print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结束符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输出总结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59397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能够理解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结束符的作用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2205"/>
            <a:ext cx="41992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输出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_print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结束符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656" y="1995686"/>
            <a:ext cx="6468194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结束符的作用是什么？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888365"/>
            <a:ext cx="41992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7.2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输出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_print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结束符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2695" y="1502410"/>
            <a:ext cx="7087235" cy="81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语法格式：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输出的内容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”, end = “\n”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关键字所代表的就是结束符，默认是一个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“\n”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换行符，当需要自己指定的时候，直接修改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的值即可。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1165" y="2359025"/>
            <a:ext cx="2971800" cy="23241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  <a:endParaRPr kumimoji="1"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24680" y="2026543"/>
            <a:ext cx="6728356" cy="152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编程实现：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新建一个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文件，写入以下两句话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传智博客旗下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黑马程序员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自己运行，并在运行之后修改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结束符的方式修改程序，使的程序的输出为：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传智博客旗下黑马程序员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24694" y="1199614"/>
            <a:ext cx="4319588" cy="292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认识格式化符号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格式化符号基础使用方法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输出_格式化符号高级使用方法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拓展格式化字符串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6101080" y="1057275"/>
            <a:ext cx="398589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_f-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格式化字符串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转义字符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_print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结束符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输出总结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18884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回顾今天所学的知识点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2205"/>
            <a:ext cx="41992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8.2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输出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_print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结束符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76985" y="2166620"/>
            <a:ext cx="2863850" cy="152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格式化符号：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%s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：格式化输出字符串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%d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：格式化输出整数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%f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：格式化输出浮点数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f-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格式化：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f'{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}'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30775" y="2166620"/>
            <a:ext cx="2863850" cy="152971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转义字符：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\n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：换行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\t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：制表符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结束符：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print(“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end=''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补充</a:t>
            </a:r>
            <a:r>
              <a:rPr lang="en-US" altLang="zh-CN">
                <a:solidFill>
                  <a:schemeClr val="accent1"/>
                </a:solidFill>
              </a:rPr>
              <a:t>:</a:t>
            </a:r>
            <a:r>
              <a:rPr lang="zh-CN" altLang="en-US">
                <a:solidFill>
                  <a:schemeClr val="accent1"/>
                </a:solidFill>
              </a:rPr>
              <a:t>计算机软件组成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p>
            <a:r>
              <a:rPr lang="zh-CN" altLang="en-US" sz="1800"/>
              <a:t>软件指的是是一系列按照</a:t>
            </a:r>
            <a:r>
              <a:rPr lang="zh-CN" altLang="en-US" sz="1800">
                <a:solidFill>
                  <a:srgbClr val="FF0000"/>
                </a:solidFill>
              </a:rPr>
              <a:t>特定顺序组织</a:t>
            </a:r>
            <a:r>
              <a:rPr lang="zh-CN" altLang="en-US" sz="1800"/>
              <a:t>的计算机</a:t>
            </a:r>
            <a:r>
              <a:rPr lang="zh-CN" altLang="en-US" sz="1800">
                <a:solidFill>
                  <a:srgbClr val="FF0000"/>
                </a:solidFill>
              </a:rPr>
              <a:t>数据</a:t>
            </a:r>
            <a:r>
              <a:rPr lang="zh-CN" altLang="en-US" sz="1800"/>
              <a:t>和</a:t>
            </a:r>
            <a:r>
              <a:rPr lang="zh-CN" altLang="en-US" sz="1800">
                <a:solidFill>
                  <a:srgbClr val="FF0000"/>
                </a:solidFill>
              </a:rPr>
              <a:t>指令</a:t>
            </a:r>
            <a:r>
              <a:rPr lang="zh-CN" altLang="en-US" sz="1800"/>
              <a:t>的集合。</a:t>
            </a:r>
            <a:endParaRPr lang="zh-CN" altLang="en-US" sz="1800"/>
          </a:p>
          <a:p>
            <a:endParaRPr lang="zh-CN" altLang="en-US" sz="1800"/>
          </a:p>
          <a:p>
            <a:r>
              <a:rPr lang="zh-CN" altLang="en-US" sz="1800"/>
              <a:t>软件又分为</a:t>
            </a:r>
            <a:r>
              <a:rPr lang="zh-CN" altLang="en-US" sz="1800" b="1"/>
              <a:t>系统软件</a:t>
            </a:r>
            <a:r>
              <a:rPr lang="zh-CN" altLang="en-US" sz="1800"/>
              <a:t>和</a:t>
            </a:r>
            <a:r>
              <a:rPr lang="zh-CN" altLang="en-US" sz="1800" b="1"/>
              <a:t>应用软件</a:t>
            </a:r>
            <a:r>
              <a:rPr lang="zh-CN" altLang="en-US" sz="1800"/>
              <a:t>两种.</a:t>
            </a:r>
            <a:endParaRPr lang="zh-CN" altLang="en-US" sz="180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系统软件</a:t>
            </a:r>
            <a:endParaRPr lang="zh-CN" altLang="en-US">
              <a:solidFill>
                <a:schemeClr val="accent1"/>
              </a:solidFill>
            </a:endParaRPr>
          </a:p>
        </p:txBody>
      </p:sp>
      <p:pic>
        <p:nvPicPr>
          <p:cNvPr id="6" name="图片 5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641" y="1268254"/>
            <a:ext cx="6287929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412933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  <a:sym typeface="+mn-ea"/>
              </a:rPr>
              <a:t>系统软件就是建立计算机与人之间的交流平台,使人可以控制计算机进行工作</a:t>
            </a:r>
            <a:endParaRPr lang="zh-CN" altLang="en-US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系统软件</a:t>
            </a:r>
            <a:endParaRPr lang="zh-CN" altLang="en-US">
              <a:solidFill>
                <a:schemeClr val="accent1"/>
              </a:solidFill>
            </a:endParaRPr>
          </a:p>
        </p:txBody>
      </p:sp>
      <p:pic>
        <p:nvPicPr>
          <p:cNvPr id="4" name="图片 3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1268254"/>
            <a:ext cx="6409373" cy="340375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知识拓展</a:t>
            </a:r>
            <a:endParaRPr kumimoji="1"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635646"/>
            <a:ext cx="7475041" cy="24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常见的计算机操作系统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endParaRPr lang="en-GB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endParaRPr lang="en-GB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endParaRPr lang="en-GB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endParaRPr lang="en-GB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Dos</a:t>
            </a:r>
            <a:endParaRPr lang="en-GB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常见的手机操作系统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endParaRPr lang="en-GB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endParaRPr lang="en-GB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Symbian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诺基亚）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923928" y="1383506"/>
            <a:ext cx="4319588" cy="224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注释（重点）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变量（重点）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应用软件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p>
            <a:r>
              <a:rPr lang="zh-CN" altLang="en-US" sz="1800"/>
              <a:t>通过应用软件可以帮助我们完成特定的功能</a:t>
            </a:r>
            <a:endParaRPr lang="zh-CN" altLang="en-US"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应用软件</a:t>
            </a:r>
            <a:endParaRPr lang="zh-CN" altLang="en-US">
              <a:solidFill>
                <a:schemeClr val="accent1"/>
              </a:solidFill>
            </a:endParaRPr>
          </a:p>
        </p:txBody>
      </p:sp>
      <p:pic>
        <p:nvPicPr>
          <p:cNvPr id="4" name="图片 3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1268254"/>
            <a:ext cx="7138035" cy="369284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应用软件</a:t>
            </a:r>
            <a:endParaRPr lang="zh-CN" altLang="en-US">
              <a:solidFill>
                <a:schemeClr val="accent1"/>
              </a:solidFill>
            </a:endParaRPr>
          </a:p>
        </p:txBody>
      </p:sp>
      <p:pic>
        <p:nvPicPr>
          <p:cNvPr id="4" name="图片 3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1487329"/>
            <a:ext cx="7543800" cy="294227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补充</a:t>
            </a:r>
            <a:r>
              <a:rPr lang="en-US" altLang="zh-CN">
                <a:solidFill>
                  <a:schemeClr val="accent1"/>
                </a:solidFill>
              </a:rPr>
              <a:t>:python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p>
            <a:r>
              <a:rPr lang="zh-CN" altLang="en-US" sz="1800">
                <a:sym typeface="+mn-ea"/>
              </a:rPr>
              <a:t>编程语言是用来</a:t>
            </a:r>
            <a:r>
              <a:rPr lang="zh-CN" altLang="en-US" sz="1800">
                <a:solidFill>
                  <a:srgbClr val="FF0000"/>
                </a:solidFill>
                <a:sym typeface="+mn-ea"/>
              </a:rPr>
              <a:t>定义计算机程序</a:t>
            </a:r>
            <a:r>
              <a:rPr lang="zh-CN" altLang="en-US" sz="1800">
                <a:sym typeface="+mn-ea"/>
              </a:rPr>
              <a:t>的语言,用来向计算机发出</a:t>
            </a:r>
            <a:r>
              <a:rPr lang="zh-CN" altLang="en-US" sz="1800">
                <a:solidFill>
                  <a:srgbClr val="FF0000"/>
                </a:solidFill>
                <a:sym typeface="+mn-ea"/>
              </a:rPr>
              <a:t>指令</a:t>
            </a:r>
            <a:r>
              <a:rPr lang="zh-CN" altLang="en-US" sz="1800">
                <a:sym typeface="+mn-ea"/>
              </a:rPr>
              <a:t>.</a:t>
            </a:r>
            <a:endParaRPr lang="zh-CN" altLang="en-US" sz="1800"/>
          </a:p>
          <a:p>
            <a:endParaRPr lang="zh-CN" altLang="en-US" sz="1800"/>
          </a:p>
          <a:p>
            <a:r>
              <a:rPr lang="zh-CN" altLang="en-US" sz="1800">
                <a:sym typeface="+mn-ea"/>
              </a:rPr>
              <a:t>python属于编程语言的一种</a:t>
            </a:r>
            <a:endParaRPr lang="zh-CN" altLang="en-US"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707904" y="1402179"/>
            <a:ext cx="4319588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课程介绍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278701" cy="4582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知道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语言的优点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补充</a:t>
            </a:r>
            <a:r>
              <a:rPr lang="en-US" altLang="zh-CN">
                <a:solidFill>
                  <a:schemeClr val="accent1"/>
                </a:solidFill>
              </a:rPr>
              <a:t>:python</a:t>
            </a:r>
            <a:r>
              <a:rPr lang="zh-CN" altLang="en-US">
                <a:solidFill>
                  <a:schemeClr val="accent1"/>
                </a:solidFill>
              </a:rPr>
              <a:t>起源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p>
            <a:r>
              <a:rPr lang="zh-CN" altLang="en-US" sz="1800">
                <a:sym typeface="+mn-ea"/>
              </a:rPr>
              <a:t>Python是著名的“龟叔”Guido van Rossum在1989年圣诞节期间，为了打发无聊的圣诞节而编写的一个编程语言。</a:t>
            </a:r>
            <a:endParaRPr lang="zh-CN" altLang="en-US" sz="1800"/>
          </a:p>
        </p:txBody>
      </p:sp>
      <p:pic>
        <p:nvPicPr>
          <p:cNvPr id="4" name="图片 3" descr="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5695" y="2284095"/>
            <a:ext cx="1538605" cy="23088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03648" y="2211710"/>
            <a:ext cx="676875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4000" b="1" cap="none" spc="0" dirty="0"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语言的优点有哪些？</a:t>
            </a:r>
            <a:endParaRPr lang="en-US" altLang="zh-CN" sz="4000" b="1" cap="none" spc="0" dirty="0"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75656" y="1994853"/>
            <a:ext cx="6728356" cy="105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学习成本低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适应人群广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应用领域广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688148"/>
            <a:ext cx="25717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语言的优点都有什么？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75656" y="3236876"/>
            <a:ext cx="139128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200" b="1" dirty="0"/>
              <a:t>Python</a:t>
            </a:r>
            <a:r>
              <a:rPr lang="zh-CN" altLang="en-US" sz="1200" b="1" dirty="0"/>
              <a:t>学习版本：</a:t>
            </a:r>
            <a:endParaRPr lang="en-US" altLang="zh-CN" sz="12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841375" y="4074674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语言有如此多的优点，自然也是有部分劣势的</a:t>
            </a:r>
            <a:endParaRPr kumimoji="1"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67020" y="3220579"/>
            <a:ext cx="4102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3.7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知识拓展</a:t>
            </a:r>
            <a:endParaRPr kumimoji="1"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2283718"/>
            <a:ext cx="6728356" cy="81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运行速度相对会慢一些（解释型语言）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中文文档少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初级阶段竞争力大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7918"/>
            <a:ext cx="172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语言的缺点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3845" y="2211705"/>
            <a:ext cx="3005455" cy="15430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32239" y="1517386"/>
            <a:ext cx="4004622" cy="21817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知道Python的优缺点和应用场景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能够使用PyCharm完成第一个Python程序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能够使用单行、多行注释给代码添加注释说明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知道变量的作用、变量的定义语法格式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知道至少3种Python常见数据类型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8002" y="1001562"/>
            <a:ext cx="1544348" cy="1440000"/>
          </a:xfrm>
          <a:prstGeom prst="rect">
            <a:avLst/>
          </a:prstGeom>
          <a:ln w="31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703" y="3016600"/>
            <a:ext cx="1418443" cy="1440000"/>
          </a:xfrm>
          <a:prstGeom prst="rect">
            <a:avLst/>
          </a:prstGeom>
          <a:ln w="31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531" y="3050333"/>
            <a:ext cx="1421135" cy="1440000"/>
          </a:xfrm>
          <a:prstGeom prst="rect">
            <a:avLst/>
          </a:prstGeom>
          <a:ln w="31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531" y="993921"/>
            <a:ext cx="1797989" cy="1440000"/>
          </a:xfrm>
          <a:prstGeom prst="rect">
            <a:avLst/>
          </a:prstGeom>
          <a:ln w="3175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14" name="文本框 13"/>
          <p:cNvSpPr txBox="1"/>
          <p:nvPr/>
        </p:nvSpPr>
        <p:spPr>
          <a:xfrm>
            <a:off x="4027400" y="2457447"/>
            <a:ext cx="1923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/>
              <a:t>拉斯姆斯</a:t>
            </a:r>
            <a:r>
              <a:rPr lang="en-US" altLang="zh-CN" sz="1400" dirty="0"/>
              <a:t>·</a:t>
            </a:r>
            <a:r>
              <a:rPr lang="zh-CN" altLang="en-US" sz="1400" dirty="0"/>
              <a:t>勒多夫</a:t>
            </a:r>
            <a:endParaRPr kumimoji="1"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55895" y="2454946"/>
            <a:ext cx="1752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/>
              <a:t>詹姆斯</a:t>
            </a:r>
            <a:r>
              <a:rPr lang="en-US" altLang="zh-CN" sz="1400" dirty="0"/>
              <a:t>·</a:t>
            </a:r>
            <a:r>
              <a:rPr lang="zh-CN" altLang="en-US" sz="1400" dirty="0"/>
              <a:t>高斯林</a:t>
            </a:r>
            <a:endParaRPr kumimoji="1"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03728" y="4516121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 </a:t>
            </a:r>
            <a:r>
              <a:rPr lang="zh-CN" altLang="en-US" sz="1400" dirty="0"/>
              <a:t>丹尼斯</a:t>
            </a:r>
            <a:r>
              <a:rPr lang="en-US" altLang="zh-CN" sz="1400" dirty="0"/>
              <a:t>·</a:t>
            </a:r>
            <a:r>
              <a:rPr lang="zh-CN" altLang="en-US" sz="1400" dirty="0"/>
              <a:t>里奇</a:t>
            </a:r>
            <a:endParaRPr kumimoji="1"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33180" y="4506398"/>
            <a:ext cx="2470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/>
              <a:t>比雅尼</a:t>
            </a:r>
            <a:r>
              <a:rPr lang="en-US" altLang="zh-CN" sz="1400" dirty="0"/>
              <a:t>·</a:t>
            </a:r>
            <a:r>
              <a:rPr lang="zh-CN" altLang="en-US" sz="1400" dirty="0"/>
              <a:t>斯特劳斯特鲁普</a:t>
            </a:r>
            <a:endParaRPr kumimoji="1"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958" y="991564"/>
            <a:ext cx="2156360" cy="3234540"/>
          </a:xfrm>
          <a:prstGeom prst="rect">
            <a:avLst/>
          </a:prstGeom>
          <a:ln w="3175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20" name="文本框 19"/>
          <p:cNvSpPr txBox="1"/>
          <p:nvPr/>
        </p:nvSpPr>
        <p:spPr>
          <a:xfrm>
            <a:off x="775035" y="4228461"/>
            <a:ext cx="2788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创始人  吉多</a:t>
            </a: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范罗苏姆</a:t>
            </a:r>
            <a:endParaRPr kumimoji="1"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20" grpId="0"/>
      <p:bldP spid="20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知识拓展</a:t>
            </a:r>
            <a:endParaRPr kumimoji="1"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1375" y="1687612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由此我们可以得到以下两个结论：</a:t>
            </a:r>
            <a:endParaRPr kumimoji="1"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59632" y="2182813"/>
            <a:ext cx="327850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1.Python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是一门养发护发的优秀的计算机语言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59632" y="2694447"/>
            <a:ext cx="428942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影响人类计算机技术发展最大的制约因素就是发际线！！！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41375" y="3882828"/>
            <a:ext cx="305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人生苦短，我用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补充</a:t>
            </a:r>
            <a:r>
              <a:rPr lang="en-US" altLang="zh-CN">
                <a:solidFill>
                  <a:schemeClr val="accent1"/>
                </a:solidFill>
              </a:rPr>
              <a:t>:</a:t>
            </a:r>
            <a:r>
              <a:rPr lang="zh-CN">
                <a:solidFill>
                  <a:schemeClr val="accent1"/>
                </a:solidFill>
              </a:rPr>
              <a:t>编程语言排行榜</a:t>
            </a:r>
            <a:endParaRPr lang="zh-CN">
              <a:solidFill>
                <a:schemeClr val="accent1"/>
              </a:solidFill>
            </a:endParaRPr>
          </a:p>
        </p:txBody>
      </p:sp>
      <p:pic>
        <p:nvPicPr>
          <p:cNvPr id="4" name="图片 3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420" y="1268254"/>
            <a:ext cx="3571875" cy="357901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  <a:sym typeface="+mn-ea"/>
              </a:rPr>
              <a:t>补充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:</a:t>
            </a:r>
            <a:r>
              <a:rPr lang="zh-CN">
                <a:solidFill>
                  <a:schemeClr val="accent1"/>
                </a:solidFill>
                <a:sym typeface="+mn-ea"/>
              </a:rPr>
              <a:t>编程语言流行趋势</a:t>
            </a:r>
            <a:endParaRPr lang="zh-CN">
              <a:solidFill>
                <a:schemeClr val="accent1"/>
              </a:solidFill>
            </a:endParaRPr>
          </a:p>
        </p:txBody>
      </p:sp>
      <p:pic>
        <p:nvPicPr>
          <p:cNvPr id="6" name="图片 5" descr="2019-12-18 10-19-36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915670"/>
            <a:ext cx="7499350" cy="364363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707904" y="1402179"/>
            <a:ext cx="4319588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Python简介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课程介绍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25615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了解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的学习路线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课程介绍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7903" y="2067694"/>
            <a:ext cx="6468194" cy="1322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怎么规划Python基础的学习路线？</a:t>
            </a:r>
            <a:endParaRPr sz="4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885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学习路线梳理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7918"/>
            <a:ext cx="154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学习路线</a:t>
            </a:r>
            <a:endParaRPr kumimoji="1"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045" y="2376805"/>
            <a:ext cx="8932277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93135" y="1682750"/>
            <a:ext cx="2614930" cy="2061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补充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:python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解释型和编译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解释器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解释型和编译型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305" y="1203960"/>
            <a:ext cx="4326255" cy="31184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707904" y="1402179"/>
            <a:ext cx="4319588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课程介绍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解释型和编译型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5590" y="1059750"/>
            <a:ext cx="6728356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>
                <a:solidFill>
                  <a:schemeClr val="accent1"/>
                </a:solidFill>
                <a:sym typeface="+mn-ea"/>
              </a:rPr>
              <a:t>计算机只能认识一种语言,就是</a:t>
            </a:r>
            <a:r>
              <a:rPr lang="en-US" altLang="zh-CN" sz="2400" b="1">
                <a:solidFill>
                  <a:schemeClr val="accent1"/>
                </a:solidFill>
                <a:sym typeface="+mn-ea"/>
              </a:rPr>
              <a:t>二进制的机器码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2284095"/>
            <a:ext cx="4358640" cy="185293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解释型和编译型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代码转换成机器码过程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1995805"/>
            <a:ext cx="4514850" cy="1952625"/>
          </a:xfrm>
          <a:prstGeom prst="rect">
            <a:avLst/>
          </a:prstGeom>
        </p:spPr>
      </p:pic>
      <p:pic>
        <p:nvPicPr>
          <p:cNvPr id="6" name="图片 5" descr="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80" y="2124075"/>
            <a:ext cx="2295525" cy="16954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解释型和编译型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代码转换成机器码过程</a:t>
            </a:r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编译型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1924050"/>
            <a:ext cx="6902450" cy="184721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解释型和编译型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代码转换成机器码过程</a:t>
            </a:r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1635760"/>
            <a:ext cx="6962775" cy="191897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解释型和编译型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编译型和解释型总结</a:t>
            </a:r>
            <a:endParaRPr lang="zh-CN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7345" y="1923985"/>
            <a:ext cx="6728356" cy="1290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ym typeface="+mn-ea"/>
              </a:rPr>
              <a:t>编译型就是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直接生成二进制机器码</a:t>
            </a:r>
            <a:r>
              <a:rPr lang="zh-CN" altLang="en-US" sz="1200">
                <a:sym typeface="+mn-ea"/>
              </a:rPr>
              <a:t>执行</a:t>
            </a:r>
            <a:endParaRPr lang="zh-CN" altLang="en-US" sz="1200"/>
          </a:p>
          <a:p>
            <a:pPr>
              <a:lnSpc>
                <a:spcPct val="130000"/>
              </a:lnSpc>
            </a:pPr>
            <a:endParaRPr lang="zh-CN" altLang="en-US" sz="1200"/>
          </a:p>
          <a:p>
            <a:pPr>
              <a:lnSpc>
                <a:spcPct val="130000"/>
              </a:lnSpc>
            </a:pPr>
            <a:r>
              <a:rPr lang="zh-CN" altLang="en-US" sz="1200">
                <a:sym typeface="+mn-ea"/>
              </a:rPr>
              <a:t>解释型是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读取一段解释执行一段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解释型语言编写的程序代码需要通过</a:t>
            </a:r>
            <a:r>
              <a:rPr lang="zh-CN" altLang="en-US" sz="1200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解释器</a:t>
            </a:r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解释执行</a:t>
            </a:r>
            <a:endParaRPr lang="zh-CN" altLang="en-US" sz="1200" dirty="0">
              <a:solidFill>
                <a:schemeClr val="tx1"/>
              </a:solidFill>
              <a:latin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常见的解释器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CPython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解释器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0" y="2523425"/>
            <a:ext cx="6728356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ym typeface="+mn-ea"/>
              </a:rPr>
              <a:t>安装好Python 3.x后，就直接获得了一个官方版本的解释器：CPython。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常见的解释器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IPython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解释器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0" y="2523425"/>
            <a:ext cx="6728356" cy="152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ym typeface="+mn-ea"/>
              </a:rPr>
              <a:t>IPython是基于CPython之上的一个交互式解释器.</a:t>
            </a:r>
            <a:endParaRPr lang="zh-CN" altLang="en-US" sz="1200"/>
          </a:p>
          <a:p>
            <a:pPr>
              <a:lnSpc>
                <a:spcPct val="130000"/>
              </a:lnSpc>
            </a:pPr>
            <a:endParaRPr lang="zh-CN" altLang="en-US" sz="1200"/>
          </a:p>
          <a:p>
            <a:pPr>
              <a:lnSpc>
                <a:spcPct val="130000"/>
              </a:lnSpc>
            </a:pPr>
            <a:r>
              <a:rPr lang="zh-CN" altLang="en-US" sz="1200">
                <a:sym typeface="+mn-ea"/>
              </a:rPr>
              <a:t>IPython只是在交互方式上有所增强，但是执行Python代码的功能和CPython是完全一样的。</a:t>
            </a:r>
            <a:endParaRPr lang="zh-CN" altLang="en-US" sz="1200"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>
                <a:sym typeface="+mn-ea"/>
              </a:rPr>
              <a:t>好比很多国产浏览器虽然外观不同，但内核其实都是调用了IE。</a:t>
            </a:r>
            <a:endParaRPr lang="zh-CN" altLang="en-US" sz="1200"/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常见的解释器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PyPy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解释器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0" y="2523425"/>
            <a:ext cx="6728356" cy="105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ym typeface="+mn-ea"/>
              </a:rPr>
              <a:t>PyPy的目标是执行速度。</a:t>
            </a:r>
            <a:endParaRPr lang="zh-CN" altLang="en-US" sz="1200"/>
          </a:p>
          <a:p>
            <a:pPr>
              <a:lnSpc>
                <a:spcPct val="130000"/>
              </a:lnSpc>
            </a:pPr>
            <a:endParaRPr lang="zh-CN" altLang="en-US" sz="1200"/>
          </a:p>
          <a:p>
            <a:pPr>
              <a:lnSpc>
                <a:spcPct val="130000"/>
              </a:lnSpc>
            </a:pPr>
            <a:r>
              <a:rPr lang="zh-CN" altLang="en-US" sz="1200">
                <a:sym typeface="+mn-ea"/>
              </a:rPr>
              <a:t>PyPy采用JIT</a:t>
            </a:r>
            <a:r>
              <a:rPr lang="en-US" altLang="zh-CN" sz="1200">
                <a:sym typeface="+mn-ea"/>
              </a:rPr>
              <a:t>(just in time)</a:t>
            </a:r>
            <a:r>
              <a:rPr lang="zh-CN" altLang="en-US" sz="1200">
                <a:sym typeface="+mn-ea"/>
              </a:rPr>
              <a:t>技术，对Python代码进行动态编译（注意不是解释），所以可以显著提高Python代码的执行速度。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常见的解释器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Jython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解释器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0" y="2523425"/>
            <a:ext cx="6728356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ym typeface="+mn-ea"/>
              </a:rPr>
              <a:t>Jython是运行在Java平台上的Python解释器，可以直接把Python代码编译成Java字节码执行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常见的解释器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IronPython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解释器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0" y="2523425"/>
            <a:ext cx="6728356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ym typeface="+mn-ea"/>
              </a:rPr>
              <a:t>IronPython和Jython类似，IronPython是运行在微软.Net平台上的Python解释器，可以直接把Python代码编译成.Net的字节码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209259" cy="4582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知道计算机的基本组成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93135" y="1682750"/>
            <a:ext cx="261493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注释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注释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325564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掌握单行注释和多行注释的使用方法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什么是注释</a:t>
            </a:r>
            <a:r>
              <a:rPr lang="en-US" altLang="zh-CN">
                <a:solidFill>
                  <a:schemeClr val="accent1"/>
                </a:solidFill>
              </a:rPr>
              <a:t>?</a:t>
            </a:r>
            <a:endParaRPr lang="en-US" altLang="zh-CN">
              <a:solidFill>
                <a:schemeClr val="accent1"/>
              </a:solidFill>
            </a:endParaRPr>
          </a:p>
        </p:txBody>
      </p:sp>
      <p:pic>
        <p:nvPicPr>
          <p:cNvPr id="4" name="图片 3" descr="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191" y="1735931"/>
            <a:ext cx="3721894" cy="1671638"/>
          </a:xfrm>
          <a:prstGeom prst="rect">
            <a:avLst/>
          </a:prstGeom>
        </p:spPr>
      </p:pic>
      <p:pic>
        <p:nvPicPr>
          <p:cNvPr id="5" name="图片 4" descr="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013" y="1150144"/>
            <a:ext cx="3714750" cy="284321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注释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14.1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注释</a:t>
            </a:r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7903" y="2067694"/>
            <a:ext cx="6468194" cy="1322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注释的作用？</a:t>
            </a:r>
            <a:r>
              <a:rPr lang="zh-CN" altLang="en-US" sz="4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添加注释有哪几种格式</a:t>
            </a:r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4000" b="1" cap="none" spc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注释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14.2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注释的作用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0" y="2523425"/>
            <a:ext cx="6728356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通过用自己熟悉的语言，在程序中对某些代码进行标注说明，这就是注释的作用，能够大大增强程序的可读性。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7918"/>
            <a:ext cx="10750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注释的作用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注释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14.3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知识检测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0" y="2523425"/>
            <a:ext cx="6728356" cy="1769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注释分为两类：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单行注释是在注释信息内容前面添加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多行注释是在注释信息内容前后添加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________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单行注释快捷键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______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7918"/>
            <a:ext cx="16103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注释的分类及语法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注释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950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14.4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答案解析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0" y="2523425"/>
            <a:ext cx="6728356" cy="1769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注释分为两类：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单行注释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多行注释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单行注释是在注释信息内容前面添加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#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多行注释是在注释信息内容前后添加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”””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单行注释快捷键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Ctrl+/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7918"/>
            <a:ext cx="16103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注释的分类及语法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93135" y="1682750"/>
            <a:ext cx="2614930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变量的作用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定义变量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使用变量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5638165" y="1682750"/>
            <a:ext cx="2614930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262626"/>
              </a:buClr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Debug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认识数据类型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变量章节总结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66954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知道开发中为什么要使用变量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50900" y="114077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15.1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变量的作用</a:t>
            </a:r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7903" y="2067694"/>
            <a:ext cx="6468194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000" b="1" cap="none" spc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变量有什么作用？</a:t>
            </a:r>
            <a:endParaRPr lang="zh-CN" altLang="en-US" sz="4000" b="1" cap="none" spc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计算机组成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791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常见的计算机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041" y="2552385"/>
            <a:ext cx="2320435" cy="1440000"/>
          </a:xfrm>
          <a:prstGeom prst="rect">
            <a:avLst/>
          </a:prstGeom>
          <a:ln w="31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768" y="2571910"/>
            <a:ext cx="2199424" cy="1440000"/>
          </a:xfrm>
          <a:prstGeom prst="rect">
            <a:avLst/>
          </a:prstGeom>
          <a:ln w="31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2552385"/>
            <a:ext cx="2444651" cy="1440000"/>
          </a:xfrm>
          <a:prstGeom prst="rect">
            <a:avLst/>
          </a:prstGeom>
          <a:ln w="3175" cmpd="sng">
            <a:solidFill>
              <a:schemeClr val="accent1">
                <a:shade val="50000"/>
              </a:schemeClr>
            </a:solidFill>
            <a:prstDash val="solid"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15.2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变量的作用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0" y="2336735"/>
            <a:ext cx="6728356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程序中，数据都是临时存储在内存中，为了更快速的查找或使用这个数据，通常我们把这个数据在内存中存储之后定义一个名称，这个名称就是变量。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7918"/>
            <a:ext cx="17887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为什么要使用变量？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3120" y="3368583"/>
            <a:ext cx="10750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变量的作用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3060" y="3874070"/>
            <a:ext cx="6728356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变量用于描述计算机中的数据存储空间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变量作用是在计算机内存中保存数据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补充</a:t>
            </a:r>
            <a:r>
              <a:rPr lang="en-US" altLang="zh-CN">
                <a:solidFill>
                  <a:schemeClr val="accent1"/>
                </a:solidFill>
              </a:rPr>
              <a:t>:</a:t>
            </a:r>
            <a:r>
              <a:rPr lang="zh-CN" altLang="en-US">
                <a:solidFill>
                  <a:schemeClr val="accent1"/>
                </a:solidFill>
              </a:rPr>
              <a:t>变量的概念</a:t>
            </a:r>
            <a:endParaRPr lang="zh-CN" altLang="en-US">
              <a:solidFill>
                <a:schemeClr val="accent1"/>
              </a:solidFill>
            </a:endParaRPr>
          </a:p>
        </p:txBody>
      </p:sp>
      <p:pic>
        <p:nvPicPr>
          <p:cNvPr id="4" name="图片 3" descr="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1935956"/>
            <a:ext cx="4722019" cy="1271588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  <a:sym typeface="+mn-ea"/>
              </a:rPr>
              <a:t>补充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:</a:t>
            </a:r>
            <a:r>
              <a:rPr lang="zh-CN" altLang="en-US">
                <a:solidFill>
                  <a:schemeClr val="accent1"/>
                </a:solidFill>
              </a:rPr>
              <a:t>变量的概念</a:t>
            </a:r>
            <a:endParaRPr lang="zh-CN" altLang="en-US">
              <a:solidFill>
                <a:schemeClr val="accent1"/>
              </a:solidFill>
            </a:endParaRPr>
          </a:p>
        </p:txBody>
      </p:sp>
      <p:pic>
        <p:nvPicPr>
          <p:cNvPr id="3" name="图片 2" descr="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1907381"/>
            <a:ext cx="4672013" cy="132873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  <a:sym typeface="+mn-ea"/>
              </a:rPr>
              <a:t>补充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:</a:t>
            </a:r>
            <a:r>
              <a:rPr lang="zh-CN" altLang="en-US">
                <a:solidFill>
                  <a:schemeClr val="accent1"/>
                </a:solidFill>
              </a:rPr>
              <a:t>变量的概念</a:t>
            </a:r>
            <a:endParaRPr lang="zh-CN" altLang="en-US">
              <a:solidFill>
                <a:schemeClr val="accent1"/>
              </a:solidFill>
            </a:endParaRPr>
          </a:p>
        </p:txBody>
      </p:sp>
      <p:pic>
        <p:nvPicPr>
          <p:cNvPr id="5" name="图片 4" descr="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1896904"/>
            <a:ext cx="4643438" cy="135016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  <a:sym typeface="+mn-ea"/>
              </a:rPr>
              <a:t>补充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:</a:t>
            </a:r>
            <a:r>
              <a:rPr lang="zh-CN" altLang="en-US">
                <a:solidFill>
                  <a:schemeClr val="accent1"/>
                </a:solidFill>
              </a:rPr>
              <a:t>变量的概念</a:t>
            </a:r>
            <a:endParaRPr lang="zh-CN" altLang="en-US">
              <a:solidFill>
                <a:schemeClr val="accent1"/>
              </a:solidFill>
            </a:endParaRPr>
          </a:p>
        </p:txBody>
      </p:sp>
      <p:pic>
        <p:nvPicPr>
          <p:cNvPr id="3" name="图片 2" descr="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1867853"/>
            <a:ext cx="4764881" cy="140731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补充</a:t>
            </a:r>
            <a:r>
              <a:rPr lang="en-US" altLang="zh-CN">
                <a:solidFill>
                  <a:schemeClr val="accent1"/>
                </a:solidFill>
              </a:rPr>
              <a:t>:</a:t>
            </a:r>
            <a:r>
              <a:rPr lang="zh-CN" altLang="en-US">
                <a:solidFill>
                  <a:schemeClr val="accent1"/>
                </a:solidFill>
              </a:rPr>
              <a:t>怎么用</a:t>
            </a:r>
            <a:r>
              <a:rPr lang="en-US" altLang="zh-CN">
                <a:solidFill>
                  <a:schemeClr val="accent1"/>
                </a:solidFill>
              </a:rPr>
              <a:t>?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p>
            <a:r>
              <a:rPr lang="zh-CN" altLang="en-US" sz="1800"/>
              <a:t>需要知道这块内存的</a:t>
            </a:r>
            <a:r>
              <a:rPr lang="zh-CN" altLang="en-US" sz="1800" b="1"/>
              <a:t>识别方式</a:t>
            </a:r>
            <a:r>
              <a:rPr lang="zh-CN" altLang="en-US" sz="1800"/>
              <a:t>以及</a:t>
            </a:r>
            <a:r>
              <a:rPr lang="zh-CN" altLang="en-US" sz="1800" b="1"/>
              <a:t>用途</a:t>
            </a:r>
            <a:endParaRPr lang="zh-CN" altLang="en-US" sz="1800" b="1"/>
          </a:p>
          <a:p>
            <a:r>
              <a:rPr lang="zh-CN" altLang="en-US" sz="1800"/>
              <a:t>识别方式:可以给这块内存起个名字(比如:age)</a:t>
            </a:r>
            <a:endParaRPr lang="zh-CN" altLang="en-US" sz="1800"/>
          </a:p>
          <a:p>
            <a:r>
              <a:rPr lang="zh-CN" altLang="en-US" sz="1800"/>
              <a:t>用途:取决于放什么东西(放数字,放其它都行)</a:t>
            </a:r>
            <a:endParaRPr lang="zh-CN" altLang="en-US" sz="18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93135" y="1682750"/>
            <a:ext cx="2614930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变量的作用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定义变量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使用变量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5638165" y="1682750"/>
            <a:ext cx="2614930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262626"/>
              </a:buClr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Debug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认识数据类型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变量章节总结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66954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了解变量定义的基本规则规范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16.1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定义变量</a:t>
            </a:r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7903" y="2067694"/>
            <a:ext cx="6468194" cy="1322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变量的定义要遵守哪些规则和规范？</a:t>
            </a:r>
            <a:endParaRPr lang="zh-CN" altLang="en-US" sz="4000" b="1" cap="none" spc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16.2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定义变量格式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0" y="2523425"/>
            <a:ext cx="6728356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变量的定义格式：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变量名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 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=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值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7918"/>
            <a:ext cx="14319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变量定义的格式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1375" y="3509010"/>
            <a:ext cx="613473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FF0000"/>
                </a:solidFill>
                <a:latin typeface="+mn-lt"/>
                <a:ea typeface="+mn-ea"/>
              </a:rPr>
              <a:t>注意：变量定义时，等号左侧一定是变量，等号右侧可以是已定义的变量、表达式或者值！</a:t>
            </a:r>
            <a:endParaRPr lang="zh-CN" altLang="en-US" sz="14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计算机组成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p>
            <a:r>
              <a:rPr lang="zh-CN" altLang="en-US" sz="1800"/>
              <a:t>计算机(computer)俗称电脑,是一种用于高速计算的电子计算机器,可以进行数值计算,又可以进行逻辑计算,还具有存储记忆功能。</a:t>
            </a:r>
            <a:endParaRPr lang="zh-CN" altLang="en-US" sz="1800"/>
          </a:p>
          <a:p>
            <a:endParaRPr lang="zh-CN" altLang="en-US" sz="1800"/>
          </a:p>
          <a:p>
            <a:r>
              <a:rPr lang="zh-CN" altLang="en-US" sz="1800"/>
              <a:t>计算机组成分为:计算机</a:t>
            </a:r>
            <a:r>
              <a:rPr lang="zh-CN" altLang="en-US" sz="1800" b="1"/>
              <a:t>硬件组成</a:t>
            </a:r>
            <a:r>
              <a:rPr lang="zh-CN" altLang="en-US" sz="1800"/>
              <a:t>以及计算机</a:t>
            </a:r>
            <a:r>
              <a:rPr lang="zh-CN" altLang="en-US" sz="1800" b="1"/>
              <a:t>软件组成</a:t>
            </a:r>
            <a:endParaRPr lang="zh-CN" altLang="en-US" sz="1800" b="1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16.3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标识符命名规则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0" y="2236405"/>
            <a:ext cx="6728356" cy="105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由数字、字母、下划线组成</a:t>
            </a:r>
            <a:endParaRPr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不能数字开头</a:t>
            </a:r>
            <a:endParaRPr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不能使用内置关键字</a:t>
            </a:r>
            <a:endParaRPr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严格区分大小写</a:t>
            </a:r>
            <a:endParaRPr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714408"/>
            <a:ext cx="23241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标识符的命名规则有哪些？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1375" y="4011295"/>
            <a:ext cx="692531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FF0000"/>
                </a:solidFill>
                <a:latin typeface="+mn-lt"/>
                <a:ea typeface="+mn-ea"/>
              </a:rPr>
              <a:t>注意：内置关键字名称不需要背下来，多种方式判断是否为标识符，比如高亮或者提示。</a:t>
            </a:r>
            <a:endParaRPr lang="zh-CN" altLang="en-US" sz="14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41413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16.4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知识检测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0" y="2236405"/>
            <a:ext cx="6728356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392B"/>
              </a:buClr>
            </a:pPr>
            <a:r>
              <a:rPr lang="en-US" altLang="zh-CN" sz="1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Nihao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			</a:t>
            </a:r>
            <a:r>
              <a:rPr lang="en-US" altLang="zh-CN" sz="1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nihao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 				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  <a:p>
            <a:pPr>
              <a:buClr>
                <a:srgbClr val="C0392B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hello			9527				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  <a:p>
            <a:pPr>
              <a:buClr>
                <a:srgbClr val="C0392B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email			say goodbye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  <a:p>
            <a:pPr>
              <a:buClr>
                <a:srgbClr val="C0392B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m4a16			$104			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  <a:p>
            <a:pPr>
              <a:buClr>
                <a:srgbClr val="C0392B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__show__		__name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714408"/>
            <a:ext cx="23241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以下哪些标识符命名错误？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16.5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答案解析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0" y="2236405"/>
            <a:ext cx="6728356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392B"/>
              </a:buClr>
            </a:pPr>
            <a:r>
              <a:rPr lang="en-US" altLang="zh-CN" sz="1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Nihao</a:t>
            </a:r>
            <a:r>
              <a:rPr lang="en-US" altLang="zh-CN" sz="1800" dirty="0">
                <a:solidFill>
                  <a:srgbClr val="8585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			</a:t>
            </a:r>
            <a:r>
              <a:rPr lang="en-US" altLang="zh-CN" sz="1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nihao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 </a:t>
            </a:r>
            <a:r>
              <a:rPr lang="en-US" altLang="zh-CN" sz="1800" dirty="0">
                <a:solidFill>
                  <a:srgbClr val="8585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				</a:t>
            </a:r>
            <a:endParaRPr lang="en-US" altLang="zh-CN" sz="1800" dirty="0">
              <a:solidFill>
                <a:srgbClr val="8585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  <a:p>
            <a:pPr>
              <a:buClr>
                <a:srgbClr val="C0392B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hello</a:t>
            </a:r>
            <a:r>
              <a:rPr lang="en-US" altLang="zh-CN" sz="1800" dirty="0">
                <a:solidFill>
                  <a:srgbClr val="8585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			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9527</a:t>
            </a:r>
            <a:r>
              <a:rPr lang="en-US" altLang="zh-CN" sz="1800" dirty="0">
                <a:solidFill>
                  <a:srgbClr val="8585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				</a:t>
            </a:r>
            <a:endParaRPr lang="en-US" altLang="zh-CN" sz="1800" dirty="0">
              <a:solidFill>
                <a:srgbClr val="8585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  <a:p>
            <a:pPr>
              <a:buClr>
                <a:srgbClr val="C0392B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email</a:t>
            </a:r>
            <a:r>
              <a:rPr lang="en-US" altLang="zh-CN" sz="1800" dirty="0">
                <a:solidFill>
                  <a:srgbClr val="8585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			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say goodbye</a:t>
            </a:r>
            <a:endParaRPr lang="en-US" alt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  <a:p>
            <a:pPr>
              <a:buClr>
                <a:srgbClr val="C0392B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m4a16</a:t>
            </a:r>
            <a:r>
              <a:rPr lang="en-US" altLang="zh-CN" sz="1800" dirty="0">
                <a:solidFill>
                  <a:srgbClr val="8585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			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$104	</a:t>
            </a:r>
            <a:r>
              <a:rPr lang="en-US" altLang="zh-CN" sz="1800" dirty="0">
                <a:solidFill>
                  <a:srgbClr val="8585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		</a:t>
            </a:r>
            <a:endParaRPr lang="en-US" altLang="zh-CN" sz="1800" dirty="0">
              <a:solidFill>
                <a:srgbClr val="8585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  <a:p>
            <a:pPr>
              <a:buClr>
                <a:srgbClr val="C0392B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__show__		__name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714408"/>
            <a:ext cx="23241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以下哪些标识符命名错误？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16.6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标识符命名习惯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1315" y="2230690"/>
            <a:ext cx="6728356" cy="105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见名知义（不能使用拼音）。</a:t>
            </a:r>
            <a:endParaRPr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大驼峰：即每个单词首字母都大写，例如：`MyName`。</a:t>
            </a:r>
            <a:endParaRPr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小驼峰：第二个（含）以后的单词首字母大写，例如：`myName`。</a:t>
            </a:r>
            <a:endParaRPr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下划线：例如：`my_name`。</a:t>
            </a:r>
            <a:endParaRPr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714408"/>
            <a:ext cx="10750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命名习惯：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1375" y="4011295"/>
            <a:ext cx="692531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FF0000"/>
                </a:solidFill>
                <a:latin typeface="+mn-lt"/>
                <a:ea typeface="+mn-ea"/>
              </a:rPr>
              <a:t>注意：通常</a:t>
            </a:r>
            <a:r>
              <a:rPr lang="en-US" altLang="zh-CN" sz="1400" b="1" dirty="0">
                <a:solidFill>
                  <a:srgbClr val="FF0000"/>
                </a:solidFill>
                <a:latin typeface="+mn-lt"/>
                <a:ea typeface="+mn-ea"/>
              </a:rPr>
              <a:t>python</a:t>
            </a:r>
            <a:r>
              <a:rPr lang="zh-CN" altLang="en-US" sz="1400" b="1" dirty="0">
                <a:solidFill>
                  <a:srgbClr val="FF0000"/>
                </a:solidFill>
                <a:latin typeface="+mn-lt"/>
                <a:ea typeface="+mn-ea"/>
              </a:rPr>
              <a:t>中变量命名习惯使用下划线分隔法。</a:t>
            </a:r>
            <a:r>
              <a:rPr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例如：`my_name`。</a:t>
            </a:r>
            <a:endParaRPr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93135" y="1682750"/>
            <a:ext cx="2614930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变量的作用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定义变量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使用变量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5638165" y="1682750"/>
            <a:ext cx="2614930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262626"/>
              </a:buClr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Debug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认识数据类型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变量章节总结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195834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掌握变量的使用方法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17.1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使用变量</a:t>
            </a:r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7903" y="2067694"/>
            <a:ext cx="6468194" cy="1322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使用变量时，变量可否未被定义？</a:t>
            </a:r>
            <a:endParaRPr lang="zh-CN" altLang="en-US" sz="4000" b="1" cap="none" spc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84943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indent="-285750">
              <a:buFont typeface="Wingdings" panose="05000000000000000000" charset="0"/>
              <a:buChar char="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下列程序的运行结果是：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1315" y="2324670"/>
            <a:ext cx="6728356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392B"/>
              </a:buClr>
            </a:pP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	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a = </a:t>
            </a:r>
            <a:r>
              <a:rPr lang="zh-CN" altLang="zh-CN" sz="1800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1</a:t>
            </a:r>
            <a:br>
              <a:rPr lang="zh-CN" altLang="zh-CN" sz="1800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</a:br>
            <a:r>
              <a:rPr lang="en-US" altLang="zh-CN" sz="1800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	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b = </a:t>
            </a:r>
            <a:r>
              <a:rPr lang="zh-CN" altLang="zh-CN" sz="1800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2</a:t>
            </a:r>
            <a:br>
              <a:rPr lang="zh-CN" altLang="zh-CN" sz="1800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</a:br>
            <a:r>
              <a:rPr lang="en-US" altLang="zh-CN" sz="1800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	</a:t>
            </a:r>
            <a:r>
              <a:rPr lang="zh-CN" altLang="zh-CN" sz="1800" dirty="0">
                <a:solidFill>
                  <a:srgbClr val="000080"/>
                </a:solidFill>
                <a:latin typeface="宋体" panose="02010600030101010101" pitchFamily="2" charset="-122"/>
                <a:sym typeface="+mn-ea"/>
              </a:rPr>
              <a:t>print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( a + b )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17.2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知识检测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84943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indent="-285750">
              <a:buFont typeface="Wingdings" panose="05000000000000000000" charset="0"/>
              <a:buChar char="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下列程序的运行结果是：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1315" y="2324670"/>
            <a:ext cx="6728356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392B"/>
              </a:buClr>
            </a:pP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	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a = </a:t>
            </a:r>
            <a:r>
              <a:rPr lang="zh-CN" altLang="zh-CN" sz="1800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1</a:t>
            </a:r>
            <a:br>
              <a:rPr lang="zh-CN" altLang="zh-CN" sz="1800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</a:br>
            <a:r>
              <a:rPr lang="en-US" altLang="zh-CN" sz="1800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	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b = </a:t>
            </a:r>
            <a:r>
              <a:rPr lang="zh-CN" altLang="zh-CN" sz="1800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2</a:t>
            </a:r>
            <a:br>
              <a:rPr lang="zh-CN" altLang="zh-CN" sz="1800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</a:br>
            <a:r>
              <a:rPr lang="en-US" altLang="zh-CN" sz="1800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	</a:t>
            </a:r>
            <a:r>
              <a:rPr lang="zh-CN" altLang="zh-CN" sz="1800" dirty="0">
                <a:solidFill>
                  <a:srgbClr val="000080"/>
                </a:solidFill>
                <a:latin typeface="宋体" panose="02010600030101010101" pitchFamily="2" charset="-122"/>
                <a:sym typeface="+mn-ea"/>
              </a:rPr>
              <a:t>print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( a + b )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96335" y="1849755"/>
            <a:ext cx="43561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>
                <a:solidFill>
                  <a:srgbClr val="FF0000"/>
                </a:solidFill>
                <a:latin typeface="+mn-lt"/>
                <a:ea typeface="+mn-ea"/>
              </a:rPr>
              <a:t>3</a:t>
            </a:r>
            <a:endParaRPr lang="en-US" altLang="zh-CN" sz="18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17.3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答案解析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17.4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使用变量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0" y="2523425"/>
            <a:ext cx="6728356" cy="899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000000"/>
              </a:buClr>
              <a:buFont typeface="Wingdings" panose="05000000000000000000" charset="0"/>
              <a:buChar char="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变量名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= 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值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	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表示对变量的值进行修改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  <a:p>
            <a:pPr marL="285750" indent="-285750">
              <a:buClr>
                <a:srgbClr val="000000"/>
              </a:buClr>
              <a:buFont typeface="Wingdings" panose="05000000000000000000" charset="0"/>
              <a:buChar char=""/>
            </a:pP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  <a:p>
            <a:pPr marL="285750" indent="-285750">
              <a:buClr>
                <a:srgbClr val="000000"/>
              </a:buClr>
              <a:buFont typeface="Wingdings" panose="05000000000000000000" charset="0"/>
              <a:buChar char="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变量名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		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表示获取变量的值</a:t>
            </a:r>
            <a:endParaRPr lang="zh-CN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  <a:p>
            <a:pPr marL="0" indent="0">
              <a:buClr>
                <a:srgbClr val="C0392B"/>
              </a:buClr>
              <a:buFont typeface="Wingdings" panose="05000000000000000000" pitchFamily="2" charset="2"/>
              <a:buNone/>
            </a:pPr>
            <a:endParaRPr lang="zh-CN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7918"/>
            <a:ext cx="14319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变量使用的格式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7740" y="3669030"/>
            <a:ext cx="3748405" cy="3067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FF0000"/>
                </a:solidFill>
                <a:latin typeface="+mn-lt"/>
                <a:ea typeface="+mn-ea"/>
              </a:rPr>
              <a:t>注意：未被定义的变量不能直接使用。</a:t>
            </a:r>
            <a:endParaRPr lang="zh-CN" altLang="en-US" sz="14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656" y="1995686"/>
            <a:ext cx="6468194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计算机硬件组成有什么？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变量练习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p>
            <a:r>
              <a:rPr lang="zh-CN" altLang="en-US" sz="1800"/>
              <a:t>定义变量保存圆的半径和圆周率</a:t>
            </a:r>
            <a:endParaRPr lang="zh-CN" altLang="en-US" sz="1800"/>
          </a:p>
          <a:p>
            <a:r>
              <a:rPr lang="zh-CN" altLang="en-US" sz="1800"/>
              <a:t>求圆的面积并用变量保存</a:t>
            </a:r>
            <a:endParaRPr lang="zh-CN" altLang="en-US" sz="18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93135" y="1682750"/>
            <a:ext cx="2614930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变量的作用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定义变量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使用变量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5638165" y="1682750"/>
            <a:ext cx="2614930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262626"/>
              </a:buClr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Debug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认识数据类型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变量章节总结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47332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知道程序中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出现的后果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18.1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en-GB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en-US" altLang="en-GB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7903" y="2067694"/>
            <a:ext cx="6468194" cy="1322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？出现</a:t>
            </a: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会怎样？</a:t>
            </a:r>
            <a:endParaRPr lang="zh-CN" altLang="en-US" sz="4000" b="1" cap="none" spc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18.2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en-GB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en-GB" altLang="zh-CN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120" y="2523490"/>
            <a:ext cx="6921500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所谓bug，就是程序中的错误。如果程序有错误，需要程序员排查问题，纠正错误。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7918"/>
            <a:ext cx="12357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image-20190115125845015-75283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1360" y="2991485"/>
            <a:ext cx="5161477" cy="18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18.3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</a:t>
            </a:r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en-US" altLang="zh-CN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120" y="2523490"/>
            <a:ext cx="6921500" cy="1489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命名错误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 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NameError</a:t>
            </a:r>
            <a:endParaRPr lang="zh-CN" altLang="en-US" sz="14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endParaRPr lang="zh-CN" altLang="en-US" sz="1400" dirty="0">
              <a:solidFill>
                <a:srgbClr val="8585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缩进错误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 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IndentationError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endParaRPr lang="zh-CN" altLang="en-US" sz="1400" dirty="0">
              <a:solidFill>
                <a:srgbClr val="8585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语法错误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 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SyntaxError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7918"/>
            <a:ext cx="17710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</a:t>
            </a: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有哪些？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93135" y="1682750"/>
            <a:ext cx="2614930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变量的作用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定义变量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使用变量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5638165" y="1682750"/>
            <a:ext cx="2614930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262626"/>
              </a:buClr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Debug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认识数据类型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变量章节总结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322135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调试工具的基本使用方法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GB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en-GB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GB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7903" y="2067694"/>
            <a:ext cx="6468194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000" b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怎么实现</a:t>
            </a:r>
            <a:r>
              <a:rPr lang="en-US" sz="4000" b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4000" b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调试</a:t>
            </a:r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4000" b="1" cap="none" spc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GB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en-GB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en-GB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GB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工具简介</a:t>
            </a:r>
            <a:endParaRPr lang="zh-CN" altLang="en-GB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0" y="2217355"/>
            <a:ext cx="6728356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Debug工具是PyCharm IDE中集成的用来调试程序的工具，在这里程序员可以查看程序的执行细节和流程或者调解bug。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714408"/>
            <a:ext cx="236537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工具的作用是什么？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3060" y="3711510"/>
            <a:ext cx="6728356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打断点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Debug调试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1375" y="3208563"/>
            <a:ext cx="20085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Debug工具使用步骤</a:t>
            </a:r>
            <a:r>
              <a:rPr kumimoji="1" 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计算机硬件组成</a:t>
            </a:r>
            <a:endParaRPr lang="zh-CN" altLang="en-US">
              <a:solidFill>
                <a:schemeClr val="accent1"/>
              </a:solidFill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1117283"/>
            <a:ext cx="7465219" cy="3679031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GB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en-GB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 </a:t>
            </a:r>
            <a:r>
              <a:rPr lang="zh-CN" altLang="en-GB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断点设置</a:t>
            </a:r>
            <a:endParaRPr lang="zh-CN" altLang="en-GB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714408"/>
            <a:ext cx="48850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断点设置：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单击目标代码的行号右侧空白位置（再次点击即取消）。</a:t>
            </a:r>
            <a:endParaRPr kumimoji="1"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image-20190115130541289-75287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8695" y="2205990"/>
            <a:ext cx="4626487" cy="2160000"/>
          </a:xfrm>
          <a:prstGeom prst="rect">
            <a:avLst/>
          </a:prstGeom>
          <a:ln w="3175" cmpd="sng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GB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en-GB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 </a:t>
            </a:r>
            <a:r>
              <a:rPr lang="en-GB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GB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</a:t>
            </a:r>
            <a:endParaRPr lang="zh-CN" altLang="en-GB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714500"/>
            <a:ext cx="713486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调试：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打成功断点后，在文件内部任意位置 — 右键 -- Debug'文件名' — 即可调出Debug工具面板 -- 单击Step Over/F8，即可按步执行代码。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 descr="image-20190115130809100-75288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8120" y="2339975"/>
            <a:ext cx="3667622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GB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en-GB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9.4 </a:t>
            </a:r>
            <a:r>
              <a:rPr lang="en-GB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Debug</a:t>
            </a:r>
            <a:r>
              <a:rPr lang="zh-CN" altLang="en-GB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调试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714500"/>
            <a:ext cx="713486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调试：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打成功断点后，在文件内部任意位置 — 右键 -- Debug'文件名' — 即可调出Debug工具面板 -- 单击Step Over/F8，即可按步执行代码。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740" y="2339975"/>
            <a:ext cx="7463078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18.4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120" y="2523490"/>
            <a:ext cx="6921500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打印输出任意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句话，使用断点调试模式，单步执行程序。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7918"/>
            <a:ext cx="8229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3620135" y="1809750"/>
            <a:ext cx="2614930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变量的作用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定义变量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使用变量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765165" y="1809750"/>
            <a:ext cx="2614930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262626"/>
              </a:buClr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Debug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认识数据类型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变量章节总结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49174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能够辨别变量多种数据类型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20.1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认识数据类型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7903" y="2067694"/>
            <a:ext cx="6468194" cy="1322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中的数据类型有哪些？</a:t>
            </a:r>
            <a:endParaRPr lang="zh-CN" altLang="en-US" sz="4000" b="1" cap="none" spc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数值型变量</a:t>
            </a:r>
            <a:endParaRPr lang="zh-CN" altLang="en-US">
              <a:solidFill>
                <a:schemeClr val="accent1"/>
              </a:solidFill>
            </a:endParaRPr>
          </a:p>
        </p:txBody>
      </p:sp>
      <p:graphicFrame>
        <p:nvGraphicFramePr>
          <p:cNvPr id="4" name="内容占位符 3"/>
          <p:cNvGraphicFramePr/>
          <p:nvPr>
            <p:ph idx="1"/>
            <p:custDataLst>
              <p:tags r:id="rId1"/>
            </p:custDataLst>
          </p:nvPr>
        </p:nvGraphicFramePr>
        <p:xfrm>
          <a:off x="628650" y="1369219"/>
          <a:ext cx="7886700" cy="1428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3350"/>
                <a:gridCol w="3943350"/>
              </a:tblGrid>
              <a:tr h="2857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/>
                        <a:t>数据类型</a:t>
                      </a:r>
                      <a:endParaRPr lang="zh-CN" altLang="en-US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/>
                        <a:t>描述</a:t>
                      </a:r>
                      <a:endParaRPr lang="zh-CN" altLang="en-US" sz="1350"/>
                    </a:p>
                  </a:txBody>
                  <a:tcPr marL="68580" marR="68580" marT="34290" marB="34290"/>
                </a:tc>
              </a:tr>
              <a:tr h="2857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350"/>
                        <a:t>int</a:t>
                      </a:r>
                      <a:endParaRPr lang="en-US" altLang="zh-CN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/>
                        <a:t>整型</a:t>
                      </a:r>
                      <a:endParaRPr lang="zh-CN" altLang="en-US" sz="1350"/>
                    </a:p>
                  </a:txBody>
                  <a:tcPr marL="68580" marR="68580" marT="34290" marB="34290"/>
                </a:tc>
              </a:tr>
              <a:tr h="2857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350"/>
                        <a:t>float</a:t>
                      </a:r>
                      <a:endParaRPr lang="en-US" altLang="zh-CN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/>
                        <a:t>浮点型</a:t>
                      </a:r>
                      <a:endParaRPr lang="zh-CN" altLang="en-US" sz="1350"/>
                    </a:p>
                  </a:txBody>
                  <a:tcPr marL="68580" marR="68580" marT="34290" marB="34290"/>
                </a:tc>
              </a:tr>
              <a:tr h="2857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350"/>
                        <a:t>bool(True 1 False 0)</a:t>
                      </a:r>
                      <a:endParaRPr lang="en-US" altLang="zh-CN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/>
                        <a:t>布尔型</a:t>
                      </a:r>
                      <a:endParaRPr lang="zh-CN" altLang="en-US" sz="135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非数值型变量</a:t>
            </a:r>
            <a:endParaRPr lang="zh-CN" altLang="en-US">
              <a:solidFill>
                <a:schemeClr val="accent1"/>
              </a:solidFill>
            </a:endParaRPr>
          </a:p>
        </p:txBody>
      </p:sp>
      <p:graphicFrame>
        <p:nvGraphicFramePr>
          <p:cNvPr id="4" name="内容占位符 3"/>
          <p:cNvGraphicFramePr/>
          <p:nvPr>
            <p:ph idx="1"/>
            <p:custDataLst>
              <p:tags r:id="rId1"/>
            </p:custDataLst>
          </p:nvPr>
        </p:nvGraphicFramePr>
        <p:xfrm>
          <a:off x="628650" y="1369219"/>
          <a:ext cx="7886700" cy="171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3350"/>
                <a:gridCol w="3943350"/>
              </a:tblGrid>
              <a:tr h="2857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/>
                        <a:t>数据类型</a:t>
                      </a:r>
                      <a:endParaRPr lang="zh-CN" altLang="en-US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/>
                        <a:t>描述</a:t>
                      </a:r>
                      <a:endParaRPr lang="zh-CN" altLang="en-US" sz="1350"/>
                    </a:p>
                  </a:txBody>
                  <a:tcPr marL="68580" marR="68580" marT="34290" marB="34290"/>
                </a:tc>
              </a:tr>
              <a:tr h="2857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350"/>
                        <a:t>str</a:t>
                      </a:r>
                      <a:endParaRPr lang="en-US" altLang="zh-CN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/>
                        <a:t>字符串</a:t>
                      </a:r>
                      <a:endParaRPr lang="zh-CN" altLang="en-US" sz="1350"/>
                    </a:p>
                  </a:txBody>
                  <a:tcPr marL="68580" marR="68580" marT="34290" marB="34290"/>
                </a:tc>
              </a:tr>
              <a:tr h="2857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350"/>
                        <a:t>list</a:t>
                      </a:r>
                      <a:endParaRPr lang="en-US" altLang="zh-CN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/>
                        <a:t>列表</a:t>
                      </a:r>
                      <a:endParaRPr lang="zh-CN" altLang="en-US" sz="1350"/>
                    </a:p>
                  </a:txBody>
                  <a:tcPr marL="68580" marR="68580" marT="34290" marB="34290"/>
                </a:tc>
              </a:tr>
              <a:tr h="2857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350"/>
                        <a:t>tuple</a:t>
                      </a:r>
                      <a:endParaRPr lang="en-US" altLang="zh-CN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/>
                        <a:t>元组</a:t>
                      </a:r>
                      <a:endParaRPr lang="zh-CN" altLang="en-US" sz="1350"/>
                    </a:p>
                  </a:txBody>
                  <a:tcPr marL="68580" marR="68580" marT="34290" marB="34290"/>
                </a:tc>
              </a:tr>
              <a:tr h="2857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350"/>
                        <a:t>set</a:t>
                      </a:r>
                      <a:endParaRPr lang="en-US" altLang="zh-CN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/>
                        <a:t>集合</a:t>
                      </a:r>
                      <a:endParaRPr lang="zh-CN" altLang="en-US" sz="1350"/>
                    </a:p>
                  </a:txBody>
                  <a:tcPr marL="68580" marR="68580" marT="34290" marB="34290"/>
                </a:tc>
              </a:tr>
              <a:tr h="2857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350"/>
                        <a:t>dict</a:t>
                      </a:r>
                      <a:endParaRPr lang="en-US" altLang="zh-CN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/>
                        <a:t>字典</a:t>
                      </a:r>
                      <a:endParaRPr lang="zh-CN" altLang="en-US" sz="135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20.1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知识检测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8010"/>
            <a:ext cx="58642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以下数据中哪些是布尔类型数据？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120" y="2523490"/>
            <a:ext cx="6921500" cy="1691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  <a:sym typeface="+mn-ea"/>
              </a:rPr>
              <a:t>False    		True1</a:t>
            </a:r>
            <a:endParaRPr lang="en-US" altLang="zh-CN" sz="2000" b="1" dirty="0">
              <a:solidFill>
                <a:schemeClr val="tx1"/>
              </a:solidFill>
              <a:latin typeface="+mj-ea"/>
              <a:ea typeface="+mj-ea"/>
              <a:cs typeface="Lato" panose="020F0502020204030203" pitchFamily="34" charset="0"/>
              <a:sym typeface="+mn-ea"/>
            </a:endParaRPr>
          </a:p>
          <a:p>
            <a:pPr marL="0"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  <a:sym typeface="+mn-ea"/>
              </a:rPr>
              <a:t>“Flase”    		“True”</a:t>
            </a:r>
            <a:endParaRPr lang="en-US" altLang="zh-CN" sz="2000" b="1" dirty="0">
              <a:solidFill>
                <a:schemeClr val="tx1"/>
              </a:solidFill>
              <a:latin typeface="+mj-ea"/>
              <a:ea typeface="+mj-ea"/>
              <a:cs typeface="Lato" panose="020F0502020204030203" pitchFamily="34" charset="0"/>
              <a:sym typeface="+mn-ea"/>
            </a:endParaRPr>
          </a:p>
          <a:p>
            <a:pPr marL="0"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  <a:sym typeface="+mn-ea"/>
              </a:rPr>
              <a:t>true   		 	True</a:t>
            </a:r>
            <a:endParaRPr lang="en-US" altLang="zh-CN" sz="2000" b="1" dirty="0">
              <a:solidFill>
                <a:schemeClr val="tx1"/>
              </a:solidFill>
              <a:latin typeface="+mj-ea"/>
              <a:ea typeface="+mj-ea"/>
              <a:cs typeface="Lato" panose="020F0502020204030203" pitchFamily="34" charset="0"/>
              <a:sym typeface="+mn-ea"/>
            </a:endParaRPr>
          </a:p>
          <a:p>
            <a:pPr marL="0"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  <a:sym typeface="+mn-ea"/>
              </a:rPr>
              <a:t>false    		False1 </a:t>
            </a:r>
            <a:endParaRPr lang="en-US" altLang="zh-CN" sz="2000" b="1" dirty="0">
              <a:solidFill>
                <a:schemeClr val="tx1"/>
              </a:solidFill>
              <a:latin typeface="+mj-ea"/>
              <a:ea typeface="+mj-ea"/>
              <a:cs typeface="Lato" panose="020F0502020204030203" pitchFamily="34" charset="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0.xml><?xml version="1.0" encoding="utf-8"?>
<p:tagLst xmlns:p="http://schemas.openxmlformats.org/presentationml/2006/main">
  <p:tag name="KSO_WM_UNIT_PLACING_PICTURE_USER_VIEWPORT" val="{&quot;height&quot;:4607,&quot;width&quot;:3071}"/>
</p:tagLst>
</file>

<file path=ppt/tags/tag1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6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7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8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9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0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6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7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8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9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0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6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7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8.xml><?xml version="1.0" encoding="utf-8"?>
<p:tagLst xmlns:p="http://schemas.openxmlformats.org/presentationml/2006/main">
  <p:tag name="KSO_WM_UNIT_TABLE_BEAUTIFY" val="smartTable{e292af12-bf3f-4d91-b72b-6d630612d1fc}"/>
</p:tagLst>
</file>

<file path=ppt/tags/tag39.xml><?xml version="1.0" encoding="utf-8"?>
<p:tagLst xmlns:p="http://schemas.openxmlformats.org/presentationml/2006/main">
  <p:tag name="KSO_WM_UNIT_TABLE_BEAUTIFY" val="smartTable{983aa5d4-d64e-4e62-a4f1-2c23f2b83c50}"/>
</p:tagLst>
</file>

<file path=ppt/tags/tag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0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6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7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8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9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0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6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7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8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9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6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60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6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6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6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6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6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66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67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68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69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7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8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9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889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8189</Words>
  <Application>WPS 演示</Application>
  <PresentationFormat>全屏显示(16:9)</PresentationFormat>
  <Paragraphs>1329</Paragraphs>
  <Slides>150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150</vt:i4>
      </vt:variant>
    </vt:vector>
  </HeadingPairs>
  <TitlesOfParts>
    <vt:vector size="166" baseType="lpstr">
      <vt:lpstr>Arial</vt:lpstr>
      <vt:lpstr>宋体</vt:lpstr>
      <vt:lpstr>Wingdings</vt:lpstr>
      <vt:lpstr>Calibri</vt:lpstr>
      <vt:lpstr>黑体</vt:lpstr>
      <vt:lpstr>Segoe UI</vt:lpstr>
      <vt:lpstr>微软雅黑</vt:lpstr>
      <vt:lpstr>Segoe UI Light</vt:lpstr>
      <vt:lpstr>微软雅黑 Light</vt:lpstr>
      <vt:lpstr>Wingdings</vt:lpstr>
      <vt:lpstr>Arial Unicode MS</vt:lpstr>
      <vt:lpstr>Lato</vt:lpstr>
      <vt:lpstr>1_自定义设计方案</vt:lpstr>
      <vt:lpstr>自定义设计方案</vt:lpstr>
      <vt:lpstr>3_自定义设计方案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计算机组成</vt:lpstr>
      <vt:lpstr>PowerPoint 演示文稿</vt:lpstr>
      <vt:lpstr>计算机硬件组成</vt:lpstr>
      <vt:lpstr>计算机硬件组成</vt:lpstr>
      <vt:lpstr>计算机硬件组成</vt:lpstr>
      <vt:lpstr>PowerPoint 演示文稿</vt:lpstr>
      <vt:lpstr>PowerPoint 演示文稿</vt:lpstr>
      <vt:lpstr>PowerPoint 演示文稿</vt:lpstr>
      <vt:lpstr>补充:计算机软件组成</vt:lpstr>
      <vt:lpstr>系统软件</vt:lpstr>
      <vt:lpstr>系统软件就是建立计算机与人之间的交流平台,使人可以控制计算机进行工作</vt:lpstr>
      <vt:lpstr>系统软件</vt:lpstr>
      <vt:lpstr>PowerPoint 演示文稿</vt:lpstr>
      <vt:lpstr>应用软件</vt:lpstr>
      <vt:lpstr>应用软件</vt:lpstr>
      <vt:lpstr>应用软件</vt:lpstr>
      <vt:lpstr>补充:python</vt:lpstr>
      <vt:lpstr>PowerPoint 演示文稿</vt:lpstr>
      <vt:lpstr>PowerPoint 演示文稿</vt:lpstr>
      <vt:lpstr>补充:python起源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补充:编程语言排行榜</vt:lpstr>
      <vt:lpstr>补充:编程语言流行趋势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什么是注释?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补充:变量的概念</vt:lpstr>
      <vt:lpstr>补充:变量的概念</vt:lpstr>
      <vt:lpstr>补充:变量的概念</vt:lpstr>
      <vt:lpstr>补充:变量的概念</vt:lpstr>
      <vt:lpstr>补充:怎么用?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变量练习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数值型变量</vt:lpstr>
      <vt:lpstr>非数值型变量</vt:lpstr>
      <vt:lpstr>PowerPoint 演示文稿</vt:lpstr>
      <vt:lpstr>PowerPoint 演示文稿</vt:lpstr>
      <vt:lpstr>PowerPoint 演示文稿</vt:lpstr>
      <vt:lpstr>补充:变量类型的特征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lastModifiedBy>Administrator</cp:lastModifiedBy>
  <cp:revision>872</cp:revision>
  <dcterms:created xsi:type="dcterms:W3CDTF">2019-12-22T09:30:00Z</dcterms:created>
  <dcterms:modified xsi:type="dcterms:W3CDTF">2021-07-31T09:19:20Z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2052-11.1.0.10667</vt:lpwstr>
  </property>
  <property fmtid="{D5CDD505-2E9C-101B-9397-08002B2CF9AE}" pid="3" name="ICV">
    <vt:lpwstr>75ABF803337A4E119058054D37BFC86A</vt:lpwstr>
  </property>
</Properties>
</file>